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11"/>
  </p:notesMasterIdLst>
  <p:sldIdLst>
    <p:sldId id="259" r:id="rId2"/>
    <p:sldId id="258" r:id="rId3"/>
    <p:sldId id="261" r:id="rId4"/>
    <p:sldId id="262" r:id="rId5"/>
    <p:sldId id="263" r:id="rId6"/>
    <p:sldId id="264" r:id="rId7"/>
    <p:sldId id="265" r:id="rId8"/>
    <p:sldId id="266" r:id="rId9"/>
    <p:sldId id="260" r:id="rId10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ACF4677E-8BD2-47ae-8A1F-98590045965D">
      <hp:hncThemeShow xmlns:hp="http://schemas.haansoft.com/office/presentation/8.0" xmlns:dsp="http://schemas.microsoft.com/office/drawing/2008/diagram" xmlns:dgm="http://schemas.openxmlformats.org/drawingml/2006/diagram" xmlns:c="http://schemas.openxmlformats.org/drawingml/2006/chart" xmlns="" themeShowType="1" themeSkinType="1" themeTransitionType="1" useThemeTransition="1" byMouseClick="1" attrType="1" dur="200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3" autoAdjust="0"/>
    <p:restoredTop sz="94660"/>
  </p:normalViewPr>
  <p:slideViewPr>
    <p:cSldViewPr snapToGrid="0">
      <p:cViewPr varScale="1">
        <p:scale>
          <a:sx n="90" d="100"/>
          <a:sy n="90" d="100"/>
        </p:scale>
        <p:origin x="366" y="7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879412-CE40-4BF9-ABE7-658149E7B6CD}" type="datetimeFigureOut">
              <a:rPr lang="ko-KR" altLang="en-US" smtClean="0"/>
              <a:t>2026-03-12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A041C4-2496-4177-B0DC-B3679A761F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71753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A041C4-2496-4177-B0DC-B3679A761FF8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82409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996E785-8601-08DE-59B0-FF4ED80AB7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8704F3E5-4E81-B621-32CE-088DEAE9B9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5D06401-94A9-971D-D66B-A87EB24A74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EF896A-8AC4-4DAC-8D38-189F82D94AF0}" type="datetimeFigureOut">
              <a:rPr lang="ko-KR" altLang="en-US" smtClean="0"/>
              <a:t>2026-03-12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6437B69-B4A5-2E47-908D-7BADD39FA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A833B4B-7B32-0F43-8FE8-66A2B9A9A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134945A-7DC4-4653-AA1D-B021C54842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36808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78B0E679-84E8-D984-EF3C-F24A9A457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570A0713-9765-9CF1-0E35-D74AC56E4C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E951F95-0AA3-EFCB-AFC1-2806CF7852E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EF896A-8AC4-4DAC-8D38-189F82D94AF0}" type="datetimeFigureOut">
              <a:rPr lang="ko-KR" altLang="en-US" smtClean="0"/>
              <a:t>2026-03-12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5C827FB-05F1-94BF-2732-E56DEF142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45B36AC-57FA-D893-783E-875AB8C67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134945A-7DC4-4653-AA1D-B021C54842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3785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A535F88-45F3-67A9-6A46-A188BFB76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6AFB456-D605-DF52-7356-6AC21DA86B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44BDB2E-8948-7B4C-3150-AABA2A0AAC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EF896A-8AC4-4DAC-8D38-189F82D94AF0}" type="datetimeFigureOut">
              <a:rPr lang="ko-KR" altLang="en-US" smtClean="0"/>
              <a:t>2026-03-12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C73C2BD-696E-A597-6A3E-1B025A8C3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9E589E2-8F67-4BFC-84E0-3160C6A55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134945A-7DC4-4653-AA1D-B021C54842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3155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7B91305-613A-B6FE-A63F-AF2302BD9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B36C87A-0DDF-FDC9-4A9E-09EB05B670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388957C-35FA-50C5-E84C-760EF10959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EF896A-8AC4-4DAC-8D38-189F82D94AF0}" type="datetimeFigureOut">
              <a:rPr lang="ko-KR" altLang="en-US" smtClean="0"/>
              <a:t>2026-03-12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250B46D-7F97-BFF5-72FB-09C859C9A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B595B38-C640-4084-69F4-7ECA361BB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134945A-7DC4-4653-AA1D-B021C54842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2238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D089765-8E78-817F-1D71-35B3A2757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D8D8AC1-E4A0-6E4A-E94F-4873A7511B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FB28AE03-FF8F-29C9-90B6-D7B33B4A92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426B2537-75F4-B518-A741-E7E470C2BA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EF896A-8AC4-4DAC-8D38-189F82D94AF0}" type="datetimeFigureOut">
              <a:rPr lang="ko-KR" altLang="en-US" smtClean="0"/>
              <a:t>2026-03-12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072E7946-7B21-CB0F-13FA-B02E7080E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86D8E6A-628C-A88A-9D78-8D63CDA52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134945A-7DC4-4653-AA1D-B021C54842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52415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E89E663-2CF1-1975-04B4-02936F7DA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482ACC0-AF05-9B74-15AF-1AFE37A20C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63A9A76B-F92F-A353-AF16-E97D5ECF89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5D7604AB-B125-4EB6-0DC4-019E579F8C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34C33483-E44F-2892-DFA3-C4EC77354D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7EB90851-1B87-11AF-5CF1-88B2F1BA8E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EF896A-8AC4-4DAC-8D38-189F82D94AF0}" type="datetimeFigureOut">
              <a:rPr lang="ko-KR" altLang="en-US" smtClean="0"/>
              <a:t>2026-03-12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444F9398-B546-5586-E48D-2C872DA19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F0BF599C-0EE2-B6A1-4703-EF47AD648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134945A-7DC4-4653-AA1D-B021C54842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694241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4F40332-A299-84A6-A933-B09B281A7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15A1C81B-FE67-0ADC-9886-6EAE52E4CF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EF896A-8AC4-4DAC-8D38-189F82D94AF0}" type="datetimeFigureOut">
              <a:rPr lang="ko-KR" altLang="en-US" smtClean="0"/>
              <a:t>2026-03-12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2B3AA8C6-49C0-8CB9-56A1-75D2911B7F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368A2E0D-EFC1-4780-9E8A-66F3F84F6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134945A-7DC4-4653-AA1D-B021C54842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30700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D5A3182-9B9E-B597-7109-72931E1A2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688C52B-6441-3B35-41F4-2CFC45D2A1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491AE328-E860-0D30-780D-1F47969151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AE43D639-39D1-2B00-1DBD-A05D53CF74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EF896A-8AC4-4DAC-8D38-189F82D94AF0}" type="datetimeFigureOut">
              <a:rPr lang="ko-KR" altLang="en-US" smtClean="0"/>
              <a:t>2026-03-12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B525ACE6-E1A2-2069-FA06-CD9251324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774335D-BC5F-008A-CB60-0ED7F8050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134945A-7DC4-4653-AA1D-B021C54842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6725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649C3BF-4F4E-07C7-C0AA-04B871658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C3AA04B-9610-C59C-EF92-313ED91A83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03744A02-DF73-8A62-E9B2-65F0414D42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4A14C935-880E-F3BC-5455-8351F791F2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EF896A-8AC4-4DAC-8D38-189F82D94AF0}" type="datetimeFigureOut">
              <a:rPr lang="ko-KR" altLang="en-US" smtClean="0"/>
              <a:t>2026-03-12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9DC93B98-4CA0-B318-E71F-DBB6A6C16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48A41A2-61CB-9CC6-53AB-1FC254B91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134945A-7DC4-4653-AA1D-B021C54842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6742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465CA3B-8A75-274B-7DB1-388A7380F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3C7FDBF-1E68-7756-F5F1-6527AD9E4B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78E3058-5564-0F3C-16D9-3A7E2F0B1A3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EF896A-8AC4-4DAC-8D38-189F82D94AF0}" type="datetimeFigureOut">
              <a:rPr lang="ko-KR" altLang="en-US" smtClean="0"/>
              <a:t>2026-03-12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98A327C-0C51-66E9-D4D4-12E3D49C9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435FB8C-A61E-C6E0-9B46-9C9D58156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134945A-7DC4-4653-AA1D-B021C54842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7293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oogle Shape;92;p1">
            <a:extLst>
              <a:ext uri="{FF2B5EF4-FFF2-40B4-BE49-F238E27FC236}">
                <a16:creationId xmlns:a16="http://schemas.microsoft.com/office/drawing/2014/main" id="{20D018B1-2724-0C49-6DE5-55CEA1C75BE7}"/>
              </a:ext>
            </a:extLst>
          </p:cNvPr>
          <p:cNvCxnSpPr/>
          <p:nvPr userDrawn="1"/>
        </p:nvCxnSpPr>
        <p:spPr>
          <a:xfrm>
            <a:off x="0" y="727786"/>
            <a:ext cx="12192000" cy="0"/>
          </a:xfrm>
          <a:prstGeom prst="straightConnector1">
            <a:avLst/>
          </a:prstGeom>
          <a:noFill/>
          <a:ln w="381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8" name="그림 7">
            <a:extLst>
              <a:ext uri="{FF2B5EF4-FFF2-40B4-BE49-F238E27FC236}">
                <a16:creationId xmlns:a16="http://schemas.microsoft.com/office/drawing/2014/main" id="{D3DDF884-3846-4A48-14FC-F11D66CB6EA2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1053130" y="8090"/>
            <a:ext cx="1123001" cy="646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471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6" r:id="rId7"/>
    <p:sldLayoutId id="2147483657" r:id="rId8"/>
    <p:sldLayoutId id="2147483658" r:id="rId9"/>
    <p:sldLayoutId id="2147483659" r:id="rId10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6700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B781290-6279-890D-EF7C-9A4110348356}"/>
              </a:ext>
            </a:extLst>
          </p:cNvPr>
          <p:cNvSpPr txBox="1"/>
          <p:nvPr/>
        </p:nvSpPr>
        <p:spPr>
          <a:xfrm>
            <a:off x="2983610" y="3044280"/>
            <a:ext cx="622478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400" b="1" dirty="0" err="1">
                <a:solidFill>
                  <a:schemeClr val="bg1"/>
                </a:solidFill>
              </a:rPr>
              <a:t>버니어</a:t>
            </a:r>
            <a:r>
              <a:rPr lang="ko-KR" altLang="en-US" sz="4400" b="1" dirty="0">
                <a:solidFill>
                  <a:schemeClr val="bg1"/>
                </a:solidFill>
              </a:rPr>
              <a:t> </a:t>
            </a:r>
            <a:r>
              <a:rPr lang="ko-KR" altLang="en-US" sz="4400" b="1" dirty="0" err="1">
                <a:solidFill>
                  <a:schemeClr val="bg1"/>
                </a:solidFill>
              </a:rPr>
              <a:t>캘리퍼스</a:t>
            </a:r>
            <a:r>
              <a:rPr lang="ko-KR" altLang="en-US" sz="4400" b="1" dirty="0">
                <a:solidFill>
                  <a:schemeClr val="bg1"/>
                </a:solidFill>
              </a:rPr>
              <a:t> 매뉴얼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140FD7BA-5383-6424-8760-CB908B20B1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4503" y="6005384"/>
            <a:ext cx="1237497" cy="85261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4B9B2E7-A6C6-3787-CCF5-9A87739AD21C}"/>
              </a:ext>
            </a:extLst>
          </p:cNvPr>
          <p:cNvSpPr txBox="1"/>
          <p:nvPr/>
        </p:nvSpPr>
        <p:spPr>
          <a:xfrm>
            <a:off x="4950494" y="6200859"/>
            <a:ext cx="22910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chemeClr val="bg1"/>
                </a:solidFill>
              </a:rPr>
              <a:t>김포</a:t>
            </a:r>
            <a:r>
              <a:rPr lang="en-US" altLang="ko-KR" sz="2400" b="1" dirty="0">
                <a:solidFill>
                  <a:schemeClr val="bg1"/>
                </a:solidFill>
              </a:rPr>
              <a:t>QC_</a:t>
            </a:r>
            <a:r>
              <a:rPr lang="ko-KR" altLang="en-US" sz="2400" b="1" dirty="0" err="1">
                <a:solidFill>
                  <a:schemeClr val="bg1"/>
                </a:solidFill>
              </a:rPr>
              <a:t>김제은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12480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A6212A-F47E-C3CB-B505-223F8A7D65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90;p1">
            <a:extLst>
              <a:ext uri="{FF2B5EF4-FFF2-40B4-BE49-F238E27FC236}">
                <a16:creationId xmlns:a16="http://schemas.microsoft.com/office/drawing/2014/main" id="{FC7EEA48-FA40-19D9-6077-FE5106199123}"/>
              </a:ext>
            </a:extLst>
          </p:cNvPr>
          <p:cNvSpPr txBox="1"/>
          <p:nvPr/>
        </p:nvSpPr>
        <p:spPr>
          <a:xfrm>
            <a:off x="1" y="78125"/>
            <a:ext cx="12191999" cy="472400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altLang="ko-KR" sz="2500" b="1" dirty="0">
                <a:solidFill>
                  <a:schemeClr val="dk1"/>
                </a:solidFill>
                <a:latin typeface="맑은 고딕"/>
                <a:ea typeface="맑은 고딕"/>
                <a:cs typeface="맑은 고딕"/>
                <a:sym typeface="맑은 고딕"/>
              </a:rPr>
              <a:t> </a:t>
            </a:r>
            <a:r>
              <a:rPr lang="ko-KR" altLang="en-US" sz="2500" b="1" dirty="0" err="1">
                <a:solidFill>
                  <a:schemeClr val="dk1"/>
                </a:solidFill>
                <a:latin typeface="맑은 고딕"/>
                <a:ea typeface="맑은 고딕"/>
                <a:cs typeface="맑은 고딕"/>
                <a:sym typeface="맑은 고딕"/>
              </a:rPr>
              <a:t>버니어</a:t>
            </a:r>
            <a:r>
              <a:rPr lang="ko-KR" altLang="en-US" sz="2500" b="1" dirty="0">
                <a:solidFill>
                  <a:schemeClr val="dk1"/>
                </a:solidFill>
                <a:latin typeface="맑은 고딕"/>
                <a:ea typeface="맑은 고딕"/>
                <a:cs typeface="맑은 고딕"/>
                <a:sym typeface="맑은 고딕"/>
              </a:rPr>
              <a:t> </a:t>
            </a:r>
            <a:r>
              <a:rPr lang="ko-KR" altLang="en-US" sz="2500" b="1" dirty="0" err="1">
                <a:solidFill>
                  <a:schemeClr val="dk1"/>
                </a:solidFill>
                <a:latin typeface="맑은 고딕"/>
                <a:ea typeface="맑은 고딕"/>
                <a:cs typeface="맑은 고딕"/>
                <a:sym typeface="맑은 고딕"/>
              </a:rPr>
              <a:t>캘리퍼스</a:t>
            </a:r>
            <a:r>
              <a:rPr lang="ko-KR" altLang="en-US" sz="2500" b="1" dirty="0">
                <a:solidFill>
                  <a:schemeClr val="dk1"/>
                </a:solidFill>
                <a:latin typeface="맑은 고딕"/>
                <a:ea typeface="맑은 고딕"/>
                <a:cs typeface="맑은 고딕"/>
                <a:sym typeface="맑은 고딕"/>
              </a:rPr>
              <a:t> 매뉴얼</a:t>
            </a:r>
            <a:endParaRPr lang="en-US" altLang="ko-KR" sz="2500" b="1" dirty="0">
              <a:solidFill>
                <a:schemeClr val="dk1"/>
              </a:solidFill>
              <a:latin typeface="맑은 고딕"/>
              <a:ea typeface="맑은 고딕"/>
              <a:cs typeface="맑은 고딕"/>
              <a:sym typeface="맑은 고딕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8E02136-F142-CB65-3F1F-22C3F6105CE8}"/>
              </a:ext>
            </a:extLst>
          </p:cNvPr>
          <p:cNvSpPr txBox="1"/>
          <p:nvPr/>
        </p:nvSpPr>
        <p:spPr>
          <a:xfrm>
            <a:off x="179615" y="881965"/>
            <a:ext cx="1191352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285750" indent="-285750">
              <a:buFont typeface="Wingdings"/>
              <a:buChar char="§"/>
              <a:defRPr/>
            </a:pPr>
            <a:r>
              <a:rPr lang="ko-KR" altLang="en-US" sz="2800" b="1" dirty="0"/>
              <a:t>목차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34E8BB0-9877-8128-5682-559A8306BD11}"/>
              </a:ext>
            </a:extLst>
          </p:cNvPr>
          <p:cNvSpPr txBox="1"/>
          <p:nvPr/>
        </p:nvSpPr>
        <p:spPr>
          <a:xfrm>
            <a:off x="2401003" y="697299"/>
            <a:ext cx="1276760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b="1">
                <a:solidFill>
                  <a:schemeClr val="bg1"/>
                </a:solidFill>
              </a:rPr>
              <a:t>This week</a:t>
            </a:r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F6CAD83-BAA1-32CC-2433-1ACCFCE26D95}"/>
              </a:ext>
            </a:extLst>
          </p:cNvPr>
          <p:cNvSpPr txBox="1"/>
          <p:nvPr/>
        </p:nvSpPr>
        <p:spPr>
          <a:xfrm>
            <a:off x="8435690" y="697299"/>
            <a:ext cx="1355307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b="1">
                <a:solidFill>
                  <a:schemeClr val="bg1"/>
                </a:solidFill>
              </a:rPr>
              <a:t>Next week</a:t>
            </a:r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37B03E7-1E0E-E1AD-7BDA-0689E9F44351}"/>
              </a:ext>
            </a:extLst>
          </p:cNvPr>
          <p:cNvSpPr txBox="1"/>
          <p:nvPr/>
        </p:nvSpPr>
        <p:spPr>
          <a:xfrm>
            <a:off x="1286339" y="1143575"/>
            <a:ext cx="2390398" cy="545739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228600" indent="-228600">
              <a:lnSpc>
                <a:spcPct val="300000"/>
              </a:lnSpc>
              <a:buAutoNum type="arabicPeriod"/>
              <a:defRPr/>
            </a:pPr>
            <a:r>
              <a:rPr lang="ko-KR" altLang="en-US" sz="2000" b="1" dirty="0"/>
              <a:t>사용 목적 </a:t>
            </a:r>
            <a:endParaRPr lang="en-US" altLang="ko-KR" sz="2000" b="1" dirty="0"/>
          </a:p>
          <a:p>
            <a:pPr marL="228600" indent="-228600">
              <a:lnSpc>
                <a:spcPct val="300000"/>
              </a:lnSpc>
              <a:buAutoNum type="arabicPeriod"/>
              <a:defRPr/>
            </a:pPr>
            <a:r>
              <a:rPr lang="ko-KR" altLang="en-US" sz="2000" b="1" dirty="0"/>
              <a:t>적용 범위</a:t>
            </a:r>
            <a:endParaRPr lang="en-US" altLang="ko-KR" sz="2000" b="1" dirty="0"/>
          </a:p>
          <a:p>
            <a:pPr marL="228600" indent="-228600">
              <a:lnSpc>
                <a:spcPct val="300000"/>
              </a:lnSpc>
              <a:buAutoNum type="arabicPeriod"/>
              <a:defRPr/>
            </a:pPr>
            <a:r>
              <a:rPr lang="ko-KR" altLang="en-US" sz="2000" b="1" dirty="0"/>
              <a:t>장비 구성</a:t>
            </a:r>
            <a:endParaRPr lang="en-US" altLang="ko-KR" sz="2000" b="1" dirty="0"/>
          </a:p>
          <a:p>
            <a:pPr marL="228600" indent="-228600">
              <a:lnSpc>
                <a:spcPct val="300000"/>
              </a:lnSpc>
              <a:buAutoNum type="arabicPeriod"/>
              <a:defRPr/>
            </a:pPr>
            <a:r>
              <a:rPr lang="ko-KR" altLang="en-US" sz="2000" b="1" dirty="0"/>
              <a:t>외측 측정 방법</a:t>
            </a:r>
            <a:endParaRPr lang="en-US" altLang="ko-KR" sz="2000" b="1" dirty="0"/>
          </a:p>
          <a:p>
            <a:pPr marL="228600" indent="-228600">
              <a:lnSpc>
                <a:spcPct val="300000"/>
              </a:lnSpc>
              <a:buAutoNum type="arabicPeriod"/>
              <a:defRPr/>
            </a:pPr>
            <a:r>
              <a:rPr lang="ko-KR" altLang="en-US" sz="2000" b="1" dirty="0"/>
              <a:t>측정값 확인 방법</a:t>
            </a:r>
            <a:endParaRPr lang="en-US" altLang="ko-KR" sz="2000" b="1" dirty="0"/>
          </a:p>
          <a:p>
            <a:pPr marL="228600" indent="-228600">
              <a:lnSpc>
                <a:spcPct val="300000"/>
              </a:lnSpc>
              <a:buAutoNum type="arabicPeriod"/>
              <a:defRPr/>
            </a:pPr>
            <a:r>
              <a:rPr lang="ko-KR" altLang="en-US" sz="2000" b="1" dirty="0"/>
              <a:t>사용 시 주의사항</a:t>
            </a:r>
          </a:p>
        </p:txBody>
      </p:sp>
    </p:spTree>
    <p:extLst>
      <p:ext uri="{BB962C8B-B14F-4D97-AF65-F5344CB8AC3E}">
        <p14:creationId xmlns:p14="http://schemas.microsoft.com/office/powerpoint/2010/main" val="833154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7C96D-FCAD-6F62-3E77-E08C0F5B10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90;p1">
            <a:extLst>
              <a:ext uri="{FF2B5EF4-FFF2-40B4-BE49-F238E27FC236}">
                <a16:creationId xmlns:a16="http://schemas.microsoft.com/office/drawing/2014/main" id="{18198905-B477-3C93-7186-DEF9E6493C3D}"/>
              </a:ext>
            </a:extLst>
          </p:cNvPr>
          <p:cNvSpPr txBox="1"/>
          <p:nvPr/>
        </p:nvSpPr>
        <p:spPr>
          <a:xfrm>
            <a:off x="1" y="78125"/>
            <a:ext cx="12191999" cy="472400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altLang="ko-KR" sz="2500" b="1" dirty="0">
                <a:solidFill>
                  <a:schemeClr val="dk1"/>
                </a:solidFill>
                <a:latin typeface="맑은 고딕"/>
                <a:ea typeface="맑은 고딕"/>
                <a:cs typeface="맑은 고딕"/>
                <a:sym typeface="맑은 고딕"/>
              </a:rPr>
              <a:t> </a:t>
            </a:r>
            <a:r>
              <a:rPr lang="ko-KR" altLang="en-US" sz="2500" b="1" dirty="0" err="1">
                <a:solidFill>
                  <a:schemeClr val="dk1"/>
                </a:solidFill>
                <a:latin typeface="맑은 고딕"/>
                <a:ea typeface="맑은 고딕"/>
                <a:cs typeface="맑은 고딕"/>
                <a:sym typeface="맑은 고딕"/>
              </a:rPr>
              <a:t>버니어</a:t>
            </a:r>
            <a:r>
              <a:rPr lang="ko-KR" altLang="en-US" sz="2500" b="1" dirty="0">
                <a:solidFill>
                  <a:schemeClr val="dk1"/>
                </a:solidFill>
                <a:latin typeface="맑은 고딕"/>
                <a:ea typeface="맑은 고딕"/>
                <a:cs typeface="맑은 고딕"/>
                <a:sym typeface="맑은 고딕"/>
              </a:rPr>
              <a:t> </a:t>
            </a:r>
            <a:r>
              <a:rPr lang="ko-KR" altLang="en-US" sz="2500" b="1" dirty="0" err="1">
                <a:solidFill>
                  <a:schemeClr val="dk1"/>
                </a:solidFill>
                <a:latin typeface="맑은 고딕"/>
                <a:ea typeface="맑은 고딕"/>
                <a:cs typeface="맑은 고딕"/>
                <a:sym typeface="맑은 고딕"/>
              </a:rPr>
              <a:t>캘리퍼스</a:t>
            </a:r>
            <a:r>
              <a:rPr lang="ko-KR" altLang="en-US" sz="2500" b="1" dirty="0">
                <a:solidFill>
                  <a:schemeClr val="dk1"/>
                </a:solidFill>
                <a:latin typeface="맑은 고딕"/>
                <a:ea typeface="맑은 고딕"/>
                <a:cs typeface="맑은 고딕"/>
                <a:sym typeface="맑은 고딕"/>
              </a:rPr>
              <a:t> 매뉴얼</a:t>
            </a:r>
            <a:endParaRPr lang="en-US" altLang="ko-KR" sz="2500" b="1" dirty="0">
              <a:solidFill>
                <a:schemeClr val="dk1"/>
              </a:solidFill>
              <a:latin typeface="맑은 고딕"/>
              <a:ea typeface="맑은 고딕"/>
              <a:cs typeface="맑은 고딕"/>
              <a:sym typeface="맑은 고딕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F77F14E-B221-868A-C310-B5A67B588E92}"/>
              </a:ext>
            </a:extLst>
          </p:cNvPr>
          <p:cNvSpPr txBox="1"/>
          <p:nvPr/>
        </p:nvSpPr>
        <p:spPr>
          <a:xfrm>
            <a:off x="2401003" y="697299"/>
            <a:ext cx="1276760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b="1">
                <a:solidFill>
                  <a:schemeClr val="bg1"/>
                </a:solidFill>
              </a:rPr>
              <a:t>This week</a:t>
            </a:r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0D3D8A6-6B5B-0630-1FA8-B2587299398B}"/>
              </a:ext>
            </a:extLst>
          </p:cNvPr>
          <p:cNvSpPr txBox="1"/>
          <p:nvPr/>
        </p:nvSpPr>
        <p:spPr>
          <a:xfrm>
            <a:off x="8435690" y="697299"/>
            <a:ext cx="1355307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b="1">
                <a:solidFill>
                  <a:schemeClr val="bg1"/>
                </a:solidFill>
              </a:rPr>
              <a:t>Next week</a:t>
            </a:r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1C2B389-4761-42E4-45DE-E734709AC307}"/>
              </a:ext>
            </a:extLst>
          </p:cNvPr>
          <p:cNvSpPr txBox="1"/>
          <p:nvPr/>
        </p:nvSpPr>
        <p:spPr>
          <a:xfrm>
            <a:off x="167461" y="910628"/>
            <a:ext cx="12191998" cy="7952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ko-KR" sz="2000" b="1" dirty="0"/>
              <a:t>1. </a:t>
            </a:r>
            <a:r>
              <a:rPr lang="ko-KR" altLang="en-US" sz="2000" b="1" dirty="0"/>
              <a:t>사용 목적</a:t>
            </a:r>
            <a:endParaRPr lang="en-US" altLang="ko-KR" sz="2000" b="1" dirty="0"/>
          </a:p>
          <a:p>
            <a:pPr marL="171450" indent="-171450">
              <a:lnSpc>
                <a:spcPct val="150000"/>
              </a:lnSpc>
              <a:buFontTx/>
              <a:buChar char="-"/>
              <a:defRPr/>
            </a:pPr>
            <a:r>
              <a:rPr lang="ko-KR" altLang="en-US" sz="1200" dirty="0"/>
              <a:t>과일 및 채소의 직경</a:t>
            </a:r>
            <a:r>
              <a:rPr lang="en-US" altLang="ko-KR" sz="1200" dirty="0"/>
              <a:t>, </a:t>
            </a:r>
            <a:r>
              <a:rPr lang="ko-KR" altLang="en-US" sz="1200" dirty="0"/>
              <a:t>길이</a:t>
            </a:r>
            <a:r>
              <a:rPr lang="en-US" altLang="ko-KR" sz="1200" dirty="0"/>
              <a:t>, </a:t>
            </a:r>
            <a:r>
              <a:rPr lang="ko-KR" altLang="en-US" sz="1200" dirty="0"/>
              <a:t>두께 등의 규격을 정확하게 측정하고</a:t>
            </a:r>
            <a:r>
              <a:rPr lang="en-US" altLang="ko-KR" sz="1200" dirty="0"/>
              <a:t>, </a:t>
            </a:r>
            <a:r>
              <a:rPr lang="ko-KR" altLang="en-US" sz="1200" dirty="0"/>
              <a:t>표준 측정 장비 사용을 통해 사원 간 측정 편차를 최소화하여</a:t>
            </a:r>
            <a:r>
              <a:rPr lang="en-US" altLang="ko-KR" sz="1200" dirty="0"/>
              <a:t> </a:t>
            </a:r>
            <a:r>
              <a:rPr lang="ko-KR" altLang="en-US" sz="1200" dirty="0"/>
              <a:t>객관성과 신뢰도를 확보하기 위함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7DAA18-BC88-840C-9889-D71274D8567A}"/>
              </a:ext>
            </a:extLst>
          </p:cNvPr>
          <p:cNvSpPr txBox="1"/>
          <p:nvPr/>
        </p:nvSpPr>
        <p:spPr>
          <a:xfrm>
            <a:off x="167461" y="1919239"/>
            <a:ext cx="11090960" cy="7952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ko-KR" sz="2000" b="1" dirty="0"/>
              <a:t>2. </a:t>
            </a:r>
            <a:r>
              <a:rPr lang="ko-KR" altLang="en-US" sz="2000" b="1" dirty="0"/>
              <a:t>적용 범위</a:t>
            </a:r>
            <a:endParaRPr lang="en-US" altLang="ko-KR" sz="2000" b="1" dirty="0"/>
          </a:p>
          <a:p>
            <a:pPr marL="171450" indent="-171450">
              <a:lnSpc>
                <a:spcPct val="150000"/>
              </a:lnSpc>
              <a:buFontTx/>
              <a:buChar char="-"/>
              <a:defRPr/>
            </a:pPr>
            <a:r>
              <a:rPr lang="ko-KR" altLang="en-US" sz="1200" dirty="0"/>
              <a:t>과일</a:t>
            </a:r>
            <a:r>
              <a:rPr lang="en-US" altLang="ko-KR" sz="1200" dirty="0"/>
              <a:t>, </a:t>
            </a:r>
            <a:r>
              <a:rPr lang="ko-KR" altLang="en-US" sz="1200" dirty="0"/>
              <a:t>채소 및 수산 축산 직경</a:t>
            </a:r>
            <a:r>
              <a:rPr lang="en-US" altLang="ko-KR" sz="1200" dirty="0"/>
              <a:t>, </a:t>
            </a:r>
            <a:r>
              <a:rPr lang="ko-KR" altLang="en-US" sz="1200" dirty="0"/>
              <a:t>길이</a:t>
            </a:r>
            <a:r>
              <a:rPr lang="en-US" altLang="ko-KR" sz="1200" dirty="0"/>
              <a:t>, </a:t>
            </a:r>
            <a:r>
              <a:rPr lang="ko-KR" altLang="en-US" sz="1200" dirty="0"/>
              <a:t>두께 측정 시 활용 가능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89EE15-6B78-0CA3-95FE-B0D1654998ED}"/>
              </a:ext>
            </a:extLst>
          </p:cNvPr>
          <p:cNvSpPr txBox="1"/>
          <p:nvPr/>
        </p:nvSpPr>
        <p:spPr>
          <a:xfrm>
            <a:off x="167461" y="2934506"/>
            <a:ext cx="11090960" cy="494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ko-KR" sz="2000" b="1" dirty="0"/>
              <a:t>3. </a:t>
            </a:r>
            <a:r>
              <a:rPr lang="ko-KR" altLang="en-US" sz="2000" b="1" dirty="0"/>
              <a:t>장비 구성</a:t>
            </a:r>
            <a:endParaRPr lang="en-US" altLang="ko-KR" sz="2000" b="1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0C0BF1E7-776A-B763-73B2-E0755A327A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125" y="3429000"/>
            <a:ext cx="6623221" cy="3115985"/>
          </a:xfrm>
          <a:prstGeom prst="rect">
            <a:avLst/>
          </a:prstGeom>
        </p:spPr>
      </p:pic>
      <p:grpSp>
        <p:nvGrpSpPr>
          <p:cNvPr id="13" name="그룹 12">
            <a:extLst>
              <a:ext uri="{FF2B5EF4-FFF2-40B4-BE49-F238E27FC236}">
                <a16:creationId xmlns:a16="http://schemas.microsoft.com/office/drawing/2014/main" id="{706CB175-FA4A-D29D-3B7A-352E6014FC5C}"/>
              </a:ext>
            </a:extLst>
          </p:cNvPr>
          <p:cNvGrpSpPr/>
          <p:nvPr/>
        </p:nvGrpSpPr>
        <p:grpSpPr>
          <a:xfrm>
            <a:off x="7216346" y="3341842"/>
            <a:ext cx="5062478" cy="3203143"/>
            <a:chOff x="7216346" y="3341842"/>
            <a:chExt cx="5062478" cy="3203143"/>
          </a:xfrm>
        </p:grpSpPr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3F524A79-0F49-E05B-CE01-779245AF4AF3}"/>
                </a:ext>
              </a:extLst>
            </p:cNvPr>
            <p:cNvSpPr/>
            <p:nvPr/>
          </p:nvSpPr>
          <p:spPr>
            <a:xfrm>
              <a:off x="7216346" y="3429000"/>
              <a:ext cx="4975654" cy="3115985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CC7A9FF-3285-2073-27A0-C663DA340526}"/>
                </a:ext>
              </a:extLst>
            </p:cNvPr>
            <p:cNvSpPr txBox="1"/>
            <p:nvPr/>
          </p:nvSpPr>
          <p:spPr>
            <a:xfrm>
              <a:off x="7303170" y="3341842"/>
              <a:ext cx="4975654" cy="311130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200000"/>
                </a:lnSpc>
                <a:defRPr/>
              </a:pPr>
              <a:r>
                <a:rPr lang="en-US" altLang="ko-KR" sz="1600" b="1" dirty="0"/>
                <a:t>3.1. </a:t>
              </a:r>
              <a:r>
                <a:rPr lang="ko-KR" altLang="en-US" sz="1600" b="1" dirty="0"/>
                <a:t>측정 용어 설명</a:t>
              </a:r>
              <a:endParaRPr lang="en-US" altLang="ko-KR" sz="1600" b="1" dirty="0"/>
            </a:p>
            <a:p>
              <a:pPr>
                <a:lnSpc>
                  <a:spcPct val="200000"/>
                </a:lnSpc>
                <a:defRPr/>
              </a:pPr>
              <a:r>
                <a:rPr lang="en-US" altLang="ko-KR" sz="1200" b="1" dirty="0"/>
                <a:t>1)</a:t>
              </a:r>
              <a:r>
                <a:rPr lang="ko-KR" altLang="en-US" sz="1200" b="1" dirty="0"/>
                <a:t> 외측 </a:t>
              </a:r>
              <a:r>
                <a:rPr lang="en-US" altLang="ko-KR" sz="1200" b="1" dirty="0"/>
                <a:t>: </a:t>
              </a:r>
              <a:r>
                <a:rPr lang="ko-KR" altLang="en-US" sz="1200" dirty="0"/>
                <a:t>측정 대상의 바깥 쪽 길이</a:t>
              </a:r>
              <a:r>
                <a:rPr lang="en-US" altLang="ko-KR" sz="1200" dirty="0"/>
                <a:t>, </a:t>
              </a:r>
              <a:r>
                <a:rPr lang="ko-KR" altLang="en-US" sz="1200" dirty="0"/>
                <a:t>직경 또는 두께를 측정하는 방법</a:t>
              </a:r>
              <a:r>
                <a:rPr lang="en-US" altLang="ko-KR" sz="1200" dirty="0"/>
                <a:t> (</a:t>
              </a:r>
              <a:r>
                <a:rPr lang="ko-KR" altLang="en-US" sz="1200" dirty="0"/>
                <a:t>두께</a:t>
              </a:r>
              <a:r>
                <a:rPr lang="en-US" altLang="ko-KR" sz="1200" dirty="0"/>
                <a:t>, </a:t>
              </a:r>
              <a:r>
                <a:rPr lang="ko-KR" altLang="en-US" sz="1200" dirty="0"/>
                <a:t>길이</a:t>
              </a:r>
              <a:r>
                <a:rPr lang="en-US" altLang="ko-KR" sz="1200" dirty="0"/>
                <a:t>, </a:t>
              </a:r>
              <a:r>
                <a:rPr lang="ko-KR" altLang="en-US" sz="1200" dirty="0"/>
                <a:t>폭 등 측정 시 가장 많이 이용하는 부분 </a:t>
              </a:r>
              <a:r>
                <a:rPr lang="en-US" altLang="ko-KR" sz="1200" dirty="0"/>
                <a:t>/</a:t>
              </a:r>
              <a:r>
                <a:rPr lang="ko-KR" altLang="en-US" sz="1200" dirty="0"/>
                <a:t>①외측용 죠 이용</a:t>
              </a:r>
              <a:r>
                <a:rPr lang="en-US" altLang="ko-KR" sz="1200" dirty="0"/>
                <a:t>)</a:t>
              </a:r>
            </a:p>
            <a:p>
              <a:pPr>
                <a:lnSpc>
                  <a:spcPct val="200000"/>
                </a:lnSpc>
                <a:defRPr/>
              </a:pPr>
              <a:r>
                <a:rPr lang="en-US" altLang="ko-KR" sz="1200" b="1" dirty="0"/>
                <a:t>2)</a:t>
              </a:r>
              <a:r>
                <a:rPr lang="ko-KR" altLang="en-US" sz="1200" b="1" dirty="0"/>
                <a:t> 내측 </a:t>
              </a:r>
              <a:r>
                <a:rPr lang="en-US" altLang="ko-KR" sz="1200" b="1" dirty="0"/>
                <a:t>: </a:t>
              </a:r>
              <a:r>
                <a:rPr lang="ko-KR" altLang="en-US" sz="1200" dirty="0"/>
                <a:t>측정 대상의 안쪽 폭</a:t>
              </a:r>
              <a:r>
                <a:rPr lang="en-US" altLang="ko-KR" sz="1200" dirty="0"/>
                <a:t> </a:t>
              </a:r>
              <a:r>
                <a:rPr lang="ko-KR" altLang="en-US" sz="1200" dirty="0"/>
                <a:t>또는 내부 직경을 측정하는 방법</a:t>
              </a:r>
              <a:endParaRPr lang="en-US" altLang="ko-KR" sz="1200" dirty="0"/>
            </a:p>
            <a:p>
              <a:pPr>
                <a:lnSpc>
                  <a:spcPct val="200000"/>
                </a:lnSpc>
                <a:defRPr/>
              </a:pPr>
              <a:r>
                <a:rPr lang="en-US" altLang="ko-KR" sz="1200" dirty="0"/>
                <a:t>(</a:t>
              </a:r>
              <a:r>
                <a:rPr lang="ko-KR" altLang="en-US" sz="1200" dirty="0"/>
                <a:t>보통 포장 용기 규격 </a:t>
              </a:r>
              <a:r>
                <a:rPr lang="ko-KR" altLang="en-US" sz="1200" dirty="0" err="1"/>
                <a:t>확인시</a:t>
              </a:r>
              <a:r>
                <a:rPr lang="ko-KR" altLang="en-US" sz="1200" dirty="0"/>
                <a:t> 사용 </a:t>
              </a:r>
              <a:r>
                <a:rPr lang="en-US" altLang="ko-KR" sz="1200" dirty="0"/>
                <a:t>/</a:t>
              </a:r>
              <a:r>
                <a:rPr lang="ko-KR" altLang="en-US" sz="1200" dirty="0"/>
                <a:t>②내측용 죠 이용</a:t>
              </a:r>
              <a:r>
                <a:rPr lang="en-US" altLang="ko-KR" sz="1200" dirty="0"/>
                <a:t>)</a:t>
              </a:r>
            </a:p>
            <a:p>
              <a:pPr>
                <a:lnSpc>
                  <a:spcPct val="200000"/>
                </a:lnSpc>
                <a:defRPr/>
              </a:pPr>
              <a:r>
                <a:rPr lang="en-US" altLang="ko-KR" sz="1200" b="1" dirty="0"/>
                <a:t>3)</a:t>
              </a:r>
              <a:r>
                <a:rPr lang="ko-KR" altLang="en-US" sz="1200" b="1" dirty="0"/>
                <a:t> 단차</a:t>
              </a:r>
              <a:r>
                <a:rPr lang="en-US" altLang="ko-KR" sz="1200" b="1" dirty="0"/>
                <a:t> : </a:t>
              </a:r>
              <a:r>
                <a:rPr lang="ko-KR" altLang="en-US" sz="1200" dirty="0"/>
                <a:t>서로 다른 두 면 사이의 높이 차이를 측정하는 방법</a:t>
              </a:r>
              <a:endParaRPr lang="en-US" altLang="ko-KR" sz="1200" dirty="0"/>
            </a:p>
            <a:p>
              <a:pPr>
                <a:lnSpc>
                  <a:spcPct val="200000"/>
                </a:lnSpc>
                <a:defRPr/>
              </a:pPr>
              <a:r>
                <a:rPr lang="en-US" altLang="ko-KR" sz="1200" dirty="0"/>
                <a:t>(</a:t>
              </a:r>
              <a:r>
                <a:rPr lang="ko-KR" altLang="en-US" sz="1200" dirty="0"/>
                <a:t>보통 포장 용기 규격 </a:t>
              </a:r>
              <a:r>
                <a:rPr lang="ko-KR" altLang="en-US" sz="1200" dirty="0" err="1"/>
                <a:t>확인시</a:t>
              </a:r>
              <a:r>
                <a:rPr lang="ko-KR" altLang="en-US" sz="1200" dirty="0"/>
                <a:t> 사용 </a:t>
              </a:r>
              <a:r>
                <a:rPr lang="en-US" altLang="ko-KR" sz="1200" dirty="0"/>
                <a:t>/</a:t>
              </a:r>
              <a:r>
                <a:rPr lang="ko-KR" altLang="en-US" sz="1200" dirty="0" err="1"/>
                <a:t>캘리퍼스</a:t>
              </a:r>
              <a:r>
                <a:rPr lang="ko-KR" altLang="en-US" sz="1200" dirty="0"/>
                <a:t> 몸체 뒷면 이용</a:t>
              </a:r>
              <a:r>
                <a:rPr lang="en-US" altLang="ko-KR" sz="1200" dirty="0"/>
                <a:t>)</a:t>
              </a:r>
            </a:p>
            <a:p>
              <a:pPr>
                <a:lnSpc>
                  <a:spcPct val="200000"/>
                </a:lnSpc>
                <a:defRPr/>
              </a:pPr>
              <a:r>
                <a:rPr lang="en-US" altLang="ko-KR" sz="1200" b="1" dirty="0"/>
                <a:t>4) </a:t>
              </a:r>
              <a:r>
                <a:rPr lang="ko-KR" altLang="en-US" sz="1200" b="1" dirty="0"/>
                <a:t>깊이 측정 </a:t>
              </a:r>
              <a:r>
                <a:rPr lang="en-US" altLang="ko-KR" sz="1200" b="1" dirty="0"/>
                <a:t>: </a:t>
              </a:r>
              <a:r>
                <a:rPr lang="ko-KR" altLang="en-US" sz="1200" dirty="0"/>
                <a:t>④ 깊이 바 이용하여 측정</a:t>
              </a:r>
              <a:endParaRPr lang="en-US" altLang="ko-KR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343685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05D995-9E82-C3DB-C82F-112172F5DA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90;p1">
            <a:extLst>
              <a:ext uri="{FF2B5EF4-FFF2-40B4-BE49-F238E27FC236}">
                <a16:creationId xmlns:a16="http://schemas.microsoft.com/office/drawing/2014/main" id="{5F3351E0-54FE-9651-1B12-4ADA6C5F434C}"/>
              </a:ext>
            </a:extLst>
          </p:cNvPr>
          <p:cNvSpPr txBox="1"/>
          <p:nvPr/>
        </p:nvSpPr>
        <p:spPr>
          <a:xfrm>
            <a:off x="1" y="78125"/>
            <a:ext cx="12191999" cy="472400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altLang="ko-KR" sz="2500" b="1" dirty="0">
                <a:solidFill>
                  <a:schemeClr val="dk1"/>
                </a:solidFill>
                <a:latin typeface="맑은 고딕"/>
                <a:ea typeface="맑은 고딕"/>
                <a:cs typeface="맑은 고딕"/>
                <a:sym typeface="맑은 고딕"/>
              </a:rPr>
              <a:t> </a:t>
            </a:r>
            <a:r>
              <a:rPr lang="ko-KR" altLang="en-US" sz="2500" b="1" dirty="0" err="1">
                <a:solidFill>
                  <a:schemeClr val="dk1"/>
                </a:solidFill>
                <a:latin typeface="맑은 고딕"/>
                <a:ea typeface="맑은 고딕"/>
                <a:cs typeface="맑은 고딕"/>
                <a:sym typeface="맑은 고딕"/>
              </a:rPr>
              <a:t>버니어</a:t>
            </a:r>
            <a:r>
              <a:rPr lang="ko-KR" altLang="en-US" sz="2500" b="1" dirty="0">
                <a:solidFill>
                  <a:schemeClr val="dk1"/>
                </a:solidFill>
                <a:latin typeface="맑은 고딕"/>
                <a:ea typeface="맑은 고딕"/>
                <a:cs typeface="맑은 고딕"/>
                <a:sym typeface="맑은 고딕"/>
              </a:rPr>
              <a:t> </a:t>
            </a:r>
            <a:r>
              <a:rPr lang="ko-KR" altLang="en-US" sz="2500" b="1" dirty="0" err="1">
                <a:solidFill>
                  <a:schemeClr val="dk1"/>
                </a:solidFill>
                <a:latin typeface="맑은 고딕"/>
                <a:ea typeface="맑은 고딕"/>
                <a:cs typeface="맑은 고딕"/>
                <a:sym typeface="맑은 고딕"/>
              </a:rPr>
              <a:t>캘리퍼스</a:t>
            </a:r>
            <a:r>
              <a:rPr lang="ko-KR" altLang="en-US" sz="2500" b="1" dirty="0">
                <a:solidFill>
                  <a:schemeClr val="dk1"/>
                </a:solidFill>
                <a:latin typeface="맑은 고딕"/>
                <a:ea typeface="맑은 고딕"/>
                <a:cs typeface="맑은 고딕"/>
                <a:sym typeface="맑은 고딕"/>
              </a:rPr>
              <a:t> 매뉴얼</a:t>
            </a:r>
            <a:endParaRPr lang="en-US" altLang="ko-KR" sz="2500" b="1" dirty="0">
              <a:solidFill>
                <a:schemeClr val="dk1"/>
              </a:solidFill>
              <a:latin typeface="맑은 고딕"/>
              <a:ea typeface="맑은 고딕"/>
              <a:cs typeface="맑은 고딕"/>
              <a:sym typeface="맑은 고딕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6E84DB9-FB76-5560-7E95-4F165006F9A2}"/>
              </a:ext>
            </a:extLst>
          </p:cNvPr>
          <p:cNvSpPr txBox="1"/>
          <p:nvPr/>
        </p:nvSpPr>
        <p:spPr>
          <a:xfrm>
            <a:off x="2401003" y="697299"/>
            <a:ext cx="1276760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b="1">
                <a:solidFill>
                  <a:schemeClr val="bg1"/>
                </a:solidFill>
              </a:rPr>
              <a:t>This week</a:t>
            </a:r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445AC7C-5E11-41F6-C625-319BBAEFEB23}"/>
              </a:ext>
            </a:extLst>
          </p:cNvPr>
          <p:cNvSpPr txBox="1"/>
          <p:nvPr/>
        </p:nvSpPr>
        <p:spPr>
          <a:xfrm>
            <a:off x="8435690" y="697299"/>
            <a:ext cx="1355307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b="1">
                <a:solidFill>
                  <a:schemeClr val="bg1"/>
                </a:solidFill>
              </a:rPr>
              <a:t>Next week</a:t>
            </a:r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F33F357-3047-3F9F-79DE-5C4CB5649B71}"/>
              </a:ext>
            </a:extLst>
          </p:cNvPr>
          <p:cNvSpPr txBox="1"/>
          <p:nvPr/>
        </p:nvSpPr>
        <p:spPr>
          <a:xfrm>
            <a:off x="167461" y="910628"/>
            <a:ext cx="12191998" cy="7952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ko-KR" sz="2000" b="1" dirty="0"/>
              <a:t>4. </a:t>
            </a:r>
            <a:r>
              <a:rPr lang="ko-KR" altLang="en-US" sz="2000" b="1" dirty="0"/>
              <a:t>외측 측정 방법</a:t>
            </a:r>
            <a:endParaRPr lang="en-US" altLang="ko-KR" sz="2000" b="1" dirty="0"/>
          </a:p>
          <a:p>
            <a:pPr marL="171450" indent="-171450">
              <a:lnSpc>
                <a:spcPct val="150000"/>
              </a:lnSpc>
              <a:buFontTx/>
              <a:buChar char="-"/>
              <a:defRPr/>
            </a:pPr>
            <a:r>
              <a:rPr lang="ko-KR" altLang="en-US" sz="1200" dirty="0"/>
              <a:t>신선식품 측정 시 주로 사용하는 부분은 </a:t>
            </a:r>
            <a:r>
              <a:rPr lang="ko-KR" altLang="en-US" sz="1200" b="1" dirty="0"/>
              <a:t>외측용 죠를 </a:t>
            </a:r>
            <a:r>
              <a:rPr lang="ko-KR" altLang="en-US" sz="1200" dirty="0"/>
              <a:t>이용하여 두께 및 길이를 측정하므로</a:t>
            </a:r>
            <a:r>
              <a:rPr lang="en-US" altLang="ko-KR" sz="1200" dirty="0"/>
              <a:t>, </a:t>
            </a:r>
            <a:r>
              <a:rPr lang="ko-KR" altLang="en-US" sz="1200" dirty="0"/>
              <a:t>외측용 죠 이용 방법에 대해서 설명하였음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7E17ED6-B72A-AEF6-3206-E6366014D276}"/>
              </a:ext>
            </a:extLst>
          </p:cNvPr>
          <p:cNvSpPr txBox="1"/>
          <p:nvPr/>
        </p:nvSpPr>
        <p:spPr>
          <a:xfrm>
            <a:off x="315742" y="4642216"/>
            <a:ext cx="12191998" cy="2364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ko-KR" sz="1200" b="1" dirty="0"/>
              <a:t>4.1. </a:t>
            </a:r>
            <a:r>
              <a:rPr lang="ko-KR" altLang="en-US" sz="1200" b="1" dirty="0"/>
              <a:t>장비 상태 확인</a:t>
            </a:r>
            <a:endParaRPr lang="en-US" altLang="ko-KR" sz="1200" b="1" dirty="0"/>
          </a:p>
          <a:p>
            <a:pPr>
              <a:lnSpc>
                <a:spcPct val="150000"/>
              </a:lnSpc>
              <a:defRPr/>
            </a:pPr>
            <a:r>
              <a:rPr lang="ko-KR" altLang="en-US" sz="1200" dirty="0"/>
              <a:t>① </a:t>
            </a:r>
            <a:r>
              <a:rPr lang="ko-KR" altLang="en-US" sz="1200" dirty="0" err="1"/>
              <a:t>버니어</a:t>
            </a:r>
            <a:r>
              <a:rPr lang="ko-KR" altLang="en-US" sz="1200" dirty="0"/>
              <a:t> </a:t>
            </a:r>
            <a:r>
              <a:rPr lang="ko-KR" altLang="en-US" sz="1200" dirty="0" err="1"/>
              <a:t>캘리퍼스에</a:t>
            </a:r>
            <a:r>
              <a:rPr lang="ko-KR" altLang="en-US" sz="1200" dirty="0"/>
              <a:t> 먼지</a:t>
            </a:r>
            <a:r>
              <a:rPr lang="en-US" altLang="ko-KR" sz="1200" dirty="0"/>
              <a:t>, </a:t>
            </a:r>
            <a:r>
              <a:rPr lang="ko-KR" altLang="en-US" sz="1200" dirty="0"/>
              <a:t>물기</a:t>
            </a:r>
            <a:r>
              <a:rPr lang="en-US" altLang="ko-KR" sz="1200" dirty="0"/>
              <a:t> </a:t>
            </a:r>
            <a:r>
              <a:rPr lang="ko-KR" altLang="en-US" sz="1200" dirty="0"/>
              <a:t>등의 이물질이 </a:t>
            </a:r>
            <a:r>
              <a:rPr lang="ko-KR" altLang="en-US" sz="1200" dirty="0" err="1"/>
              <a:t>묻어있는</a:t>
            </a:r>
            <a:r>
              <a:rPr lang="ko-KR" altLang="en-US" sz="1200" dirty="0"/>
              <a:t> 경우 닦아준다</a:t>
            </a:r>
            <a:r>
              <a:rPr lang="en-US" altLang="ko-KR" sz="1200" dirty="0"/>
              <a:t>.</a:t>
            </a:r>
          </a:p>
          <a:p>
            <a:pPr>
              <a:lnSpc>
                <a:spcPct val="150000"/>
              </a:lnSpc>
              <a:defRPr/>
            </a:pPr>
            <a:r>
              <a:rPr lang="ko-KR" altLang="en-US" sz="1200" dirty="0"/>
              <a:t>② 외측용 죠</a:t>
            </a:r>
            <a:r>
              <a:rPr lang="en-US" altLang="ko-KR" sz="1200" dirty="0"/>
              <a:t>, </a:t>
            </a:r>
            <a:r>
              <a:rPr lang="ko-KR" altLang="en-US" sz="1200" dirty="0"/>
              <a:t>내측용 죠</a:t>
            </a:r>
            <a:r>
              <a:rPr lang="en-US" altLang="ko-KR" sz="1200" dirty="0"/>
              <a:t>, </a:t>
            </a:r>
            <a:r>
              <a:rPr lang="ko-KR" altLang="en-US" sz="1200" dirty="0" err="1"/>
              <a:t>깊이바</a:t>
            </a:r>
            <a:r>
              <a:rPr lang="ko-KR" altLang="en-US" sz="1200" dirty="0"/>
              <a:t> 등 장비가 휘거나 손상되지 않았는지 확인한다</a:t>
            </a:r>
            <a:r>
              <a:rPr lang="en-US" altLang="ko-KR" sz="1200" dirty="0"/>
              <a:t>.</a:t>
            </a:r>
          </a:p>
          <a:p>
            <a:pPr>
              <a:lnSpc>
                <a:spcPct val="200000"/>
              </a:lnSpc>
              <a:defRPr/>
            </a:pPr>
            <a:endParaRPr lang="en-US" altLang="ko-KR" sz="1200" dirty="0"/>
          </a:p>
          <a:p>
            <a:pPr>
              <a:lnSpc>
                <a:spcPct val="150000"/>
              </a:lnSpc>
              <a:defRPr/>
            </a:pPr>
            <a:r>
              <a:rPr lang="en-US" altLang="ko-KR" sz="1200" b="1" dirty="0"/>
              <a:t>4.2. </a:t>
            </a:r>
            <a:r>
              <a:rPr lang="ko-KR" altLang="en-US" sz="1200" b="1" dirty="0"/>
              <a:t>영점 확인</a:t>
            </a:r>
            <a:endParaRPr lang="en-US" altLang="ko-KR" sz="1200" b="1" dirty="0"/>
          </a:p>
          <a:p>
            <a:pPr>
              <a:lnSpc>
                <a:spcPct val="150000"/>
              </a:lnSpc>
              <a:defRPr/>
            </a:pPr>
            <a:r>
              <a:rPr lang="ko-KR" altLang="en-US" sz="1200" dirty="0"/>
              <a:t>① 외측용 죠</a:t>
            </a:r>
            <a:r>
              <a:rPr lang="en-US" altLang="ko-KR" sz="1200" dirty="0"/>
              <a:t>(</a:t>
            </a:r>
            <a:r>
              <a:rPr lang="ko-KR" altLang="en-US" sz="1200" dirty="0"/>
              <a:t>①부분</a:t>
            </a:r>
            <a:r>
              <a:rPr lang="en-US" altLang="ko-KR" sz="1200" dirty="0"/>
              <a:t>)</a:t>
            </a:r>
            <a:r>
              <a:rPr lang="ko-KR" altLang="en-US" sz="1200" dirty="0"/>
              <a:t> 완전히 닫아 영점을 맞춘다</a:t>
            </a:r>
            <a:r>
              <a:rPr lang="en-US" altLang="ko-KR" sz="1200" dirty="0"/>
              <a:t>. (</a:t>
            </a:r>
            <a:r>
              <a:rPr lang="ko-KR" altLang="en-US" sz="1200" dirty="0" err="1"/>
              <a:t>아들자</a:t>
            </a:r>
            <a:r>
              <a:rPr lang="en-US" altLang="ko-KR" sz="1200" dirty="0"/>
              <a:t> 0 </a:t>
            </a:r>
            <a:r>
              <a:rPr lang="ko-KR" altLang="en-US" sz="1200" dirty="0"/>
              <a:t>부분이 어미자 </a:t>
            </a:r>
            <a:r>
              <a:rPr lang="en-US" altLang="ko-KR" sz="1200" dirty="0"/>
              <a:t>0 </a:t>
            </a:r>
            <a:r>
              <a:rPr lang="ko-KR" altLang="en-US" sz="1200" dirty="0"/>
              <a:t>부분과 일치하는지 확인</a:t>
            </a:r>
            <a:r>
              <a:rPr lang="en-US" altLang="ko-KR" sz="1200" dirty="0"/>
              <a:t>)</a:t>
            </a:r>
          </a:p>
          <a:p>
            <a:pPr>
              <a:lnSpc>
                <a:spcPct val="150000"/>
              </a:lnSpc>
              <a:defRPr/>
            </a:pPr>
            <a:r>
              <a:rPr lang="ko-KR" altLang="en-US" sz="1200" dirty="0"/>
              <a:t>② 영점이 맞지 않을 경우 관리자에게 이상 여부를 보고한다</a:t>
            </a:r>
            <a:r>
              <a:rPr lang="en-US" altLang="ko-KR" sz="1200" dirty="0"/>
              <a:t>.</a:t>
            </a:r>
          </a:p>
          <a:p>
            <a:pPr>
              <a:lnSpc>
                <a:spcPct val="150000"/>
              </a:lnSpc>
              <a:defRPr/>
            </a:pPr>
            <a:endParaRPr lang="ko-KR" altLang="en-US" sz="1200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4339797A-34A6-B12C-84C3-65A240EE89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1470" y="1974844"/>
            <a:ext cx="10392033" cy="2667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322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67FD7-D558-422A-7039-CB5B1CE8F1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90;p1">
            <a:extLst>
              <a:ext uri="{FF2B5EF4-FFF2-40B4-BE49-F238E27FC236}">
                <a16:creationId xmlns:a16="http://schemas.microsoft.com/office/drawing/2014/main" id="{C7D719C1-2CB9-2014-CC93-0EFAEE3FB4C6}"/>
              </a:ext>
            </a:extLst>
          </p:cNvPr>
          <p:cNvSpPr txBox="1"/>
          <p:nvPr/>
        </p:nvSpPr>
        <p:spPr>
          <a:xfrm>
            <a:off x="1" y="78125"/>
            <a:ext cx="12191999" cy="472400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altLang="ko-KR" sz="2500" b="1" dirty="0">
                <a:solidFill>
                  <a:schemeClr val="dk1"/>
                </a:solidFill>
                <a:latin typeface="맑은 고딕"/>
                <a:ea typeface="맑은 고딕"/>
                <a:cs typeface="맑은 고딕"/>
                <a:sym typeface="맑은 고딕"/>
              </a:rPr>
              <a:t> </a:t>
            </a:r>
            <a:r>
              <a:rPr lang="ko-KR" altLang="en-US" sz="2500" b="1" dirty="0" err="1">
                <a:solidFill>
                  <a:schemeClr val="dk1"/>
                </a:solidFill>
                <a:latin typeface="맑은 고딕"/>
                <a:ea typeface="맑은 고딕"/>
                <a:cs typeface="맑은 고딕"/>
                <a:sym typeface="맑은 고딕"/>
              </a:rPr>
              <a:t>버니어</a:t>
            </a:r>
            <a:r>
              <a:rPr lang="ko-KR" altLang="en-US" sz="2500" b="1" dirty="0">
                <a:solidFill>
                  <a:schemeClr val="dk1"/>
                </a:solidFill>
                <a:latin typeface="맑은 고딕"/>
                <a:ea typeface="맑은 고딕"/>
                <a:cs typeface="맑은 고딕"/>
                <a:sym typeface="맑은 고딕"/>
              </a:rPr>
              <a:t> </a:t>
            </a:r>
            <a:r>
              <a:rPr lang="ko-KR" altLang="en-US" sz="2500" b="1" dirty="0" err="1">
                <a:solidFill>
                  <a:schemeClr val="dk1"/>
                </a:solidFill>
                <a:latin typeface="맑은 고딕"/>
                <a:ea typeface="맑은 고딕"/>
                <a:cs typeface="맑은 고딕"/>
                <a:sym typeface="맑은 고딕"/>
              </a:rPr>
              <a:t>캘리퍼스</a:t>
            </a:r>
            <a:r>
              <a:rPr lang="ko-KR" altLang="en-US" sz="2500" b="1" dirty="0">
                <a:solidFill>
                  <a:schemeClr val="dk1"/>
                </a:solidFill>
                <a:latin typeface="맑은 고딕"/>
                <a:ea typeface="맑은 고딕"/>
                <a:cs typeface="맑은 고딕"/>
                <a:sym typeface="맑은 고딕"/>
              </a:rPr>
              <a:t> 매뉴얼</a:t>
            </a:r>
            <a:endParaRPr lang="en-US" altLang="ko-KR" sz="2500" b="1" dirty="0">
              <a:solidFill>
                <a:schemeClr val="dk1"/>
              </a:solidFill>
              <a:latin typeface="맑은 고딕"/>
              <a:ea typeface="맑은 고딕"/>
              <a:cs typeface="맑은 고딕"/>
              <a:sym typeface="맑은 고딕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4C45B80-DAAC-1C2D-B9D5-CF835FAC5873}"/>
              </a:ext>
            </a:extLst>
          </p:cNvPr>
          <p:cNvSpPr txBox="1"/>
          <p:nvPr/>
        </p:nvSpPr>
        <p:spPr>
          <a:xfrm>
            <a:off x="2401003" y="697299"/>
            <a:ext cx="1276760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b="1">
                <a:solidFill>
                  <a:schemeClr val="bg1"/>
                </a:solidFill>
              </a:rPr>
              <a:t>This week</a:t>
            </a:r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BDEFCBA-5559-4B7F-68F7-67A48371863F}"/>
              </a:ext>
            </a:extLst>
          </p:cNvPr>
          <p:cNvSpPr txBox="1"/>
          <p:nvPr/>
        </p:nvSpPr>
        <p:spPr>
          <a:xfrm>
            <a:off x="8435690" y="697299"/>
            <a:ext cx="1355307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b="1">
                <a:solidFill>
                  <a:schemeClr val="bg1"/>
                </a:solidFill>
              </a:rPr>
              <a:t>Next week</a:t>
            </a:r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B4FA6AD-D5E4-8A9E-819F-69E46B9504F9}"/>
              </a:ext>
            </a:extLst>
          </p:cNvPr>
          <p:cNvSpPr txBox="1"/>
          <p:nvPr/>
        </p:nvSpPr>
        <p:spPr>
          <a:xfrm>
            <a:off x="315742" y="3732632"/>
            <a:ext cx="12191998" cy="33575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defRPr/>
            </a:pPr>
            <a:r>
              <a:rPr lang="en-US" altLang="ko-KR" sz="1200" b="1" dirty="0"/>
              <a:t>4.3. </a:t>
            </a:r>
            <a:r>
              <a:rPr lang="ko-KR" altLang="en-US" sz="1200" b="1" dirty="0"/>
              <a:t>측정 시작</a:t>
            </a:r>
            <a:endParaRPr lang="en-US" altLang="ko-KR" sz="1200" b="1" dirty="0"/>
          </a:p>
          <a:p>
            <a:pPr>
              <a:lnSpc>
                <a:spcPct val="200000"/>
              </a:lnSpc>
              <a:defRPr/>
            </a:pPr>
            <a:r>
              <a:rPr lang="ko-KR" altLang="en-US" sz="1200" dirty="0"/>
              <a:t>① 고정 나사 </a:t>
            </a:r>
            <a:r>
              <a:rPr lang="en-US" altLang="ko-KR" sz="1200" dirty="0"/>
              <a:t>(</a:t>
            </a:r>
            <a:r>
              <a:rPr lang="ko-KR" altLang="en-US" sz="1200" dirty="0"/>
              <a:t>⑦부분에 있는 나사</a:t>
            </a:r>
            <a:r>
              <a:rPr lang="en-US" altLang="ko-KR" sz="1200" dirty="0"/>
              <a:t>)</a:t>
            </a:r>
            <a:r>
              <a:rPr lang="ko-KR" altLang="en-US" sz="1200" dirty="0"/>
              <a:t>가 잠겨 있는 경우 반 시계 방향으로 풀어준다</a:t>
            </a:r>
            <a:r>
              <a:rPr lang="en-US" altLang="ko-KR" sz="1200" dirty="0"/>
              <a:t>.</a:t>
            </a:r>
          </a:p>
          <a:p>
            <a:pPr>
              <a:lnSpc>
                <a:spcPct val="200000"/>
              </a:lnSpc>
              <a:defRPr/>
            </a:pPr>
            <a:r>
              <a:rPr lang="en-US" altLang="ko-KR" sz="1200" dirty="0"/>
              <a:t> - </a:t>
            </a:r>
            <a:r>
              <a:rPr lang="ko-KR" altLang="en-US" sz="1200" dirty="0"/>
              <a:t>이때 고정나사를 아예 몸체에서 분리시키면 안됨</a:t>
            </a:r>
            <a:r>
              <a:rPr lang="en-US" altLang="ko-KR" sz="1200" dirty="0"/>
              <a:t>.</a:t>
            </a:r>
          </a:p>
          <a:p>
            <a:pPr>
              <a:lnSpc>
                <a:spcPct val="200000"/>
              </a:lnSpc>
              <a:defRPr/>
            </a:pPr>
            <a:r>
              <a:rPr lang="ko-KR" altLang="en-US" sz="1200" dirty="0"/>
              <a:t>② 슬라이더</a:t>
            </a:r>
            <a:r>
              <a:rPr lang="en-US" altLang="ko-KR" sz="1200" dirty="0"/>
              <a:t>(</a:t>
            </a:r>
            <a:r>
              <a:rPr lang="ko-KR" altLang="en-US" sz="1200" dirty="0"/>
              <a:t>⑧부분에 위치</a:t>
            </a:r>
            <a:r>
              <a:rPr lang="en-US" altLang="ko-KR" sz="1200" dirty="0"/>
              <a:t>) </a:t>
            </a:r>
            <a:r>
              <a:rPr lang="ko-KR" altLang="en-US" sz="1200" dirty="0"/>
              <a:t>를 이용해서 측정대상보다 조금 더 넓게 외측용 죠를 벌려준다</a:t>
            </a:r>
            <a:r>
              <a:rPr lang="en-US" altLang="ko-KR" sz="1200" dirty="0"/>
              <a:t>.</a:t>
            </a:r>
          </a:p>
          <a:p>
            <a:pPr>
              <a:lnSpc>
                <a:spcPct val="200000"/>
              </a:lnSpc>
              <a:defRPr/>
            </a:pPr>
            <a:r>
              <a:rPr lang="ko-KR" altLang="en-US" sz="1200" dirty="0"/>
              <a:t>③ 측정 대상의 전체 부분이 외측용 죠의 평평한 부분에 닿도록 측정해야 하며</a:t>
            </a:r>
            <a:r>
              <a:rPr lang="en-US" altLang="ko-KR" sz="1200" dirty="0"/>
              <a:t>, </a:t>
            </a:r>
            <a:r>
              <a:rPr lang="ko-KR" altLang="en-US" sz="1200" dirty="0"/>
              <a:t>이 때 힘으로 아들자를 맞추는 것이 아닌 슬라이더를 이용하여 맞추어 준다</a:t>
            </a:r>
            <a:r>
              <a:rPr lang="en-US" altLang="ko-KR" sz="1200" dirty="0"/>
              <a:t>.</a:t>
            </a:r>
          </a:p>
          <a:p>
            <a:pPr marL="171450" indent="-171450">
              <a:lnSpc>
                <a:spcPct val="200000"/>
              </a:lnSpc>
              <a:buFontTx/>
              <a:buChar char="-"/>
              <a:defRPr/>
            </a:pPr>
            <a:r>
              <a:rPr lang="ko-KR" altLang="en-US" sz="1200" dirty="0"/>
              <a:t>이때 너무 강하게 조일 경우 측정값에 오차가 발생하거나 원물에 손상을 줄 수 있으므로 주의한다</a:t>
            </a:r>
            <a:r>
              <a:rPr lang="en-US" altLang="ko-KR" sz="1200" dirty="0"/>
              <a:t>.</a:t>
            </a:r>
          </a:p>
          <a:p>
            <a:pPr>
              <a:lnSpc>
                <a:spcPct val="200000"/>
              </a:lnSpc>
              <a:defRPr/>
            </a:pPr>
            <a:r>
              <a:rPr lang="ko-KR" altLang="en-US" sz="1200" dirty="0"/>
              <a:t>④ 정확한 측정값을 확인하기 위해 풀어둔 고정나사를 시계방향으로 돌려 고정시킨다</a:t>
            </a:r>
            <a:r>
              <a:rPr lang="en-US" altLang="ko-KR" sz="1200" dirty="0"/>
              <a:t>.</a:t>
            </a:r>
          </a:p>
          <a:p>
            <a:pPr>
              <a:lnSpc>
                <a:spcPct val="200000"/>
              </a:lnSpc>
              <a:defRPr/>
            </a:pPr>
            <a:r>
              <a:rPr lang="ko-KR" altLang="en-US" sz="1200" dirty="0"/>
              <a:t>⑤ 아들자와 어미자를 이용하여 측정한 값을 확인한다</a:t>
            </a:r>
            <a:r>
              <a:rPr lang="en-US" altLang="ko-KR" sz="1200" dirty="0"/>
              <a:t>.</a:t>
            </a:r>
          </a:p>
          <a:p>
            <a:pPr>
              <a:lnSpc>
                <a:spcPct val="200000"/>
              </a:lnSpc>
              <a:defRPr/>
            </a:pPr>
            <a:endParaRPr lang="ko-KR" altLang="en-US" sz="1200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327C78A6-FF40-463C-8E31-019C3C446B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837" y="1213405"/>
            <a:ext cx="10392033" cy="2667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949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74A592-D2B5-0ECE-06B9-27441881D1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90;p1">
            <a:extLst>
              <a:ext uri="{FF2B5EF4-FFF2-40B4-BE49-F238E27FC236}">
                <a16:creationId xmlns:a16="http://schemas.microsoft.com/office/drawing/2014/main" id="{3AE12C28-8225-28C9-8F13-706070633CBF}"/>
              </a:ext>
            </a:extLst>
          </p:cNvPr>
          <p:cNvSpPr txBox="1"/>
          <p:nvPr/>
        </p:nvSpPr>
        <p:spPr>
          <a:xfrm>
            <a:off x="1" y="78125"/>
            <a:ext cx="12191999" cy="472400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altLang="ko-KR" sz="2500" b="1" dirty="0">
                <a:solidFill>
                  <a:schemeClr val="dk1"/>
                </a:solidFill>
                <a:latin typeface="맑은 고딕"/>
                <a:ea typeface="맑은 고딕"/>
                <a:cs typeface="맑은 고딕"/>
                <a:sym typeface="맑은 고딕"/>
              </a:rPr>
              <a:t> </a:t>
            </a:r>
            <a:r>
              <a:rPr lang="ko-KR" altLang="en-US" sz="2500" b="1" dirty="0" err="1">
                <a:solidFill>
                  <a:schemeClr val="dk1"/>
                </a:solidFill>
                <a:latin typeface="맑은 고딕"/>
                <a:ea typeface="맑은 고딕"/>
                <a:cs typeface="맑은 고딕"/>
                <a:sym typeface="맑은 고딕"/>
              </a:rPr>
              <a:t>버니어</a:t>
            </a:r>
            <a:r>
              <a:rPr lang="ko-KR" altLang="en-US" sz="2500" b="1" dirty="0">
                <a:solidFill>
                  <a:schemeClr val="dk1"/>
                </a:solidFill>
                <a:latin typeface="맑은 고딕"/>
                <a:ea typeface="맑은 고딕"/>
                <a:cs typeface="맑은 고딕"/>
                <a:sym typeface="맑은 고딕"/>
              </a:rPr>
              <a:t> </a:t>
            </a:r>
            <a:r>
              <a:rPr lang="ko-KR" altLang="en-US" sz="2500" b="1" dirty="0" err="1">
                <a:solidFill>
                  <a:schemeClr val="dk1"/>
                </a:solidFill>
                <a:latin typeface="맑은 고딕"/>
                <a:ea typeface="맑은 고딕"/>
                <a:cs typeface="맑은 고딕"/>
                <a:sym typeface="맑은 고딕"/>
              </a:rPr>
              <a:t>캘리퍼스</a:t>
            </a:r>
            <a:r>
              <a:rPr lang="ko-KR" altLang="en-US" sz="2500" b="1" dirty="0">
                <a:solidFill>
                  <a:schemeClr val="dk1"/>
                </a:solidFill>
                <a:latin typeface="맑은 고딕"/>
                <a:ea typeface="맑은 고딕"/>
                <a:cs typeface="맑은 고딕"/>
                <a:sym typeface="맑은 고딕"/>
              </a:rPr>
              <a:t> 매뉴얼</a:t>
            </a:r>
            <a:endParaRPr lang="en-US" altLang="ko-KR" sz="2500" b="1" dirty="0">
              <a:solidFill>
                <a:schemeClr val="dk1"/>
              </a:solidFill>
              <a:latin typeface="맑은 고딕"/>
              <a:ea typeface="맑은 고딕"/>
              <a:cs typeface="맑은 고딕"/>
              <a:sym typeface="맑은 고딕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2EB8BB5-C2AC-56F9-A488-CE33E4317912}"/>
              </a:ext>
            </a:extLst>
          </p:cNvPr>
          <p:cNvSpPr txBox="1"/>
          <p:nvPr/>
        </p:nvSpPr>
        <p:spPr>
          <a:xfrm>
            <a:off x="8435690" y="697299"/>
            <a:ext cx="1355307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b="1">
                <a:solidFill>
                  <a:schemeClr val="bg1"/>
                </a:solidFill>
              </a:rPr>
              <a:t>Next week</a:t>
            </a:r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B47E49B-635E-EBB3-99E1-83362180913C}"/>
              </a:ext>
            </a:extLst>
          </p:cNvPr>
          <p:cNvSpPr txBox="1"/>
          <p:nvPr/>
        </p:nvSpPr>
        <p:spPr>
          <a:xfrm>
            <a:off x="167461" y="910628"/>
            <a:ext cx="12191998" cy="494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ko-KR" sz="2000" b="1" dirty="0"/>
              <a:t>5. </a:t>
            </a:r>
            <a:r>
              <a:rPr lang="ko-KR" altLang="en-US" sz="2000" b="1" dirty="0"/>
              <a:t>측정값 확인 방법</a:t>
            </a:r>
            <a:endParaRPr lang="en-US" altLang="ko-KR" sz="1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5EC667-5820-041A-9F22-4B72F443C4AA}"/>
              </a:ext>
            </a:extLst>
          </p:cNvPr>
          <p:cNvSpPr txBox="1"/>
          <p:nvPr/>
        </p:nvSpPr>
        <p:spPr>
          <a:xfrm>
            <a:off x="880129" y="5678359"/>
            <a:ext cx="11090960" cy="6970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400" b="1" dirty="0"/>
              <a:t>측정값</a:t>
            </a:r>
            <a:r>
              <a:rPr lang="en-US" altLang="ko-KR" sz="1400" b="1" dirty="0"/>
              <a:t>(mm)</a:t>
            </a:r>
            <a:r>
              <a:rPr lang="ko-KR" altLang="en-US" sz="1400" b="1" dirty="0"/>
              <a:t> </a:t>
            </a:r>
            <a:r>
              <a:rPr lang="en-US" altLang="ko-KR" sz="1400" b="1" dirty="0"/>
              <a:t>=</a:t>
            </a:r>
            <a:r>
              <a:rPr lang="ko-KR" altLang="en-US" sz="1400" b="1" dirty="0"/>
              <a:t> 어미자 </a:t>
            </a:r>
            <a:r>
              <a:rPr lang="en-US" altLang="ko-KR" sz="1400" b="1" dirty="0"/>
              <a:t>(1mm </a:t>
            </a:r>
            <a:r>
              <a:rPr lang="ko-KR" altLang="en-US" sz="1400" b="1" dirty="0"/>
              <a:t>단위</a:t>
            </a:r>
            <a:r>
              <a:rPr lang="en-US" altLang="ko-KR" sz="1400" b="1" dirty="0"/>
              <a:t>)</a:t>
            </a:r>
            <a:r>
              <a:rPr lang="ko-KR" altLang="en-US" sz="1400" b="1" dirty="0"/>
              <a:t> </a:t>
            </a:r>
            <a:r>
              <a:rPr lang="en-US" altLang="ko-KR" sz="1400" b="1" dirty="0"/>
              <a:t>+ </a:t>
            </a:r>
            <a:r>
              <a:rPr lang="ko-KR" altLang="en-US" sz="1400" b="1" dirty="0" err="1"/>
              <a:t>아들자</a:t>
            </a:r>
            <a:r>
              <a:rPr lang="ko-KR" altLang="en-US" sz="1400" b="1" dirty="0"/>
              <a:t> </a:t>
            </a:r>
            <a:r>
              <a:rPr lang="en-US" altLang="ko-KR" sz="1400" b="1" dirty="0"/>
              <a:t>(0.05mm </a:t>
            </a:r>
            <a:r>
              <a:rPr lang="ko-KR" altLang="en-US" sz="1400" b="1" dirty="0"/>
              <a:t>단위</a:t>
            </a:r>
            <a:r>
              <a:rPr lang="en-US" altLang="ko-KR" sz="1400" b="1" dirty="0"/>
              <a:t>)</a:t>
            </a:r>
            <a:r>
              <a:rPr lang="ko-KR" altLang="en-US" sz="1400" b="1" dirty="0"/>
              <a:t> </a:t>
            </a:r>
            <a:r>
              <a:rPr lang="ko-KR" altLang="en-US" sz="1400" dirty="0"/>
              <a:t>를 합친 값</a:t>
            </a:r>
            <a:endParaRPr lang="en-US" altLang="ko-KR" sz="14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400" dirty="0"/>
              <a:t>아들자의 </a:t>
            </a:r>
            <a:r>
              <a:rPr lang="en-US" altLang="ko-KR" sz="1400" dirty="0"/>
              <a:t>0 </a:t>
            </a:r>
            <a:r>
              <a:rPr lang="ko-KR" altLang="en-US" sz="1400" dirty="0"/>
              <a:t>부분 기준으로 어미자 눈금을 읽고</a:t>
            </a:r>
            <a:r>
              <a:rPr lang="en-US" altLang="ko-KR" sz="1400" dirty="0"/>
              <a:t>, </a:t>
            </a:r>
            <a:r>
              <a:rPr lang="ko-KR" altLang="en-US" sz="1400" dirty="0"/>
              <a:t>소수점 단위 부분은 어미자와 아들자가 일직선으로 만나는 부분을 읽어준다</a:t>
            </a:r>
            <a:r>
              <a:rPr lang="en-US" altLang="ko-KR" sz="1400" dirty="0"/>
              <a:t>.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83691BF-DBD7-0319-E2C0-2B9BD23851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7293" y="1468283"/>
            <a:ext cx="9053555" cy="4146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0826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A2549E-A745-0D51-7EB8-15D07F9FE0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90;p1">
            <a:extLst>
              <a:ext uri="{FF2B5EF4-FFF2-40B4-BE49-F238E27FC236}">
                <a16:creationId xmlns:a16="http://schemas.microsoft.com/office/drawing/2014/main" id="{B26B38D2-5BB9-CBAA-2637-C3AF89194A11}"/>
              </a:ext>
            </a:extLst>
          </p:cNvPr>
          <p:cNvSpPr txBox="1"/>
          <p:nvPr/>
        </p:nvSpPr>
        <p:spPr>
          <a:xfrm>
            <a:off x="1" y="78125"/>
            <a:ext cx="12191999" cy="472400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altLang="ko-KR" sz="2500" b="1" dirty="0">
                <a:solidFill>
                  <a:schemeClr val="dk1"/>
                </a:solidFill>
                <a:latin typeface="맑은 고딕"/>
                <a:ea typeface="맑은 고딕"/>
                <a:cs typeface="맑은 고딕"/>
                <a:sym typeface="맑은 고딕"/>
              </a:rPr>
              <a:t> </a:t>
            </a:r>
            <a:r>
              <a:rPr lang="ko-KR" altLang="en-US" sz="2500" b="1" dirty="0" err="1">
                <a:solidFill>
                  <a:schemeClr val="dk1"/>
                </a:solidFill>
                <a:latin typeface="맑은 고딕"/>
                <a:ea typeface="맑은 고딕"/>
                <a:cs typeface="맑은 고딕"/>
                <a:sym typeface="맑은 고딕"/>
              </a:rPr>
              <a:t>버니어</a:t>
            </a:r>
            <a:r>
              <a:rPr lang="ko-KR" altLang="en-US" sz="2500" b="1" dirty="0">
                <a:solidFill>
                  <a:schemeClr val="dk1"/>
                </a:solidFill>
                <a:latin typeface="맑은 고딕"/>
                <a:ea typeface="맑은 고딕"/>
                <a:cs typeface="맑은 고딕"/>
                <a:sym typeface="맑은 고딕"/>
              </a:rPr>
              <a:t> </a:t>
            </a:r>
            <a:r>
              <a:rPr lang="ko-KR" altLang="en-US" sz="2500" b="1" dirty="0" err="1">
                <a:solidFill>
                  <a:schemeClr val="dk1"/>
                </a:solidFill>
                <a:latin typeface="맑은 고딕"/>
                <a:ea typeface="맑은 고딕"/>
                <a:cs typeface="맑은 고딕"/>
                <a:sym typeface="맑은 고딕"/>
              </a:rPr>
              <a:t>캘리퍼스</a:t>
            </a:r>
            <a:r>
              <a:rPr lang="ko-KR" altLang="en-US" sz="2500" b="1" dirty="0">
                <a:solidFill>
                  <a:schemeClr val="dk1"/>
                </a:solidFill>
                <a:latin typeface="맑은 고딕"/>
                <a:ea typeface="맑은 고딕"/>
                <a:cs typeface="맑은 고딕"/>
                <a:sym typeface="맑은 고딕"/>
              </a:rPr>
              <a:t> 매뉴얼</a:t>
            </a:r>
            <a:endParaRPr lang="en-US" altLang="ko-KR" sz="2500" b="1" dirty="0">
              <a:solidFill>
                <a:schemeClr val="dk1"/>
              </a:solidFill>
              <a:latin typeface="맑은 고딕"/>
              <a:ea typeface="맑은 고딕"/>
              <a:cs typeface="맑은 고딕"/>
              <a:sym typeface="맑은 고딕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9C0B091-E3DE-51E7-9FFD-321A39620B88}"/>
              </a:ext>
            </a:extLst>
          </p:cNvPr>
          <p:cNvSpPr txBox="1"/>
          <p:nvPr/>
        </p:nvSpPr>
        <p:spPr>
          <a:xfrm>
            <a:off x="8435690" y="697299"/>
            <a:ext cx="1355307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b="1">
                <a:solidFill>
                  <a:schemeClr val="bg1"/>
                </a:solidFill>
              </a:rPr>
              <a:t>Next week</a:t>
            </a:r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9A4949E-0B3F-1F6E-52BF-9F750B5D9B3B}"/>
              </a:ext>
            </a:extLst>
          </p:cNvPr>
          <p:cNvSpPr txBox="1"/>
          <p:nvPr/>
        </p:nvSpPr>
        <p:spPr>
          <a:xfrm>
            <a:off x="167461" y="910628"/>
            <a:ext cx="12191998" cy="494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ko-KR" sz="2000" b="1" dirty="0"/>
              <a:t>* </a:t>
            </a:r>
            <a:r>
              <a:rPr lang="ko-KR" altLang="en-US" sz="2000" b="1" dirty="0"/>
              <a:t>측정값 확인 예시</a:t>
            </a:r>
            <a:endParaRPr lang="en-US" altLang="ko-KR" sz="1200" dirty="0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F6234FD2-729E-37D4-B2E5-671943CE29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859" y="1426734"/>
            <a:ext cx="9629555" cy="4288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71874D5-3F27-D7EF-5BDB-9C00EC1233F2}"/>
              </a:ext>
            </a:extLst>
          </p:cNvPr>
          <p:cNvSpPr txBox="1"/>
          <p:nvPr/>
        </p:nvSpPr>
        <p:spPr>
          <a:xfrm>
            <a:off x="564994" y="5736959"/>
            <a:ext cx="11396931" cy="6970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400" dirty="0"/>
              <a:t>아들자의 </a:t>
            </a:r>
            <a:r>
              <a:rPr lang="en-US" altLang="ko-KR" sz="1400" dirty="0"/>
              <a:t>0 </a:t>
            </a:r>
            <a:r>
              <a:rPr lang="ko-KR" altLang="en-US" sz="1400" dirty="0"/>
              <a:t>부분이 </a:t>
            </a:r>
            <a:r>
              <a:rPr lang="en-US" altLang="ko-KR" sz="1400" dirty="0"/>
              <a:t>12~13mm </a:t>
            </a:r>
            <a:r>
              <a:rPr lang="ko-KR" altLang="en-US" sz="1400" dirty="0"/>
              <a:t>사이에 있는 경우</a:t>
            </a:r>
            <a:r>
              <a:rPr lang="en-US" altLang="ko-KR" sz="1400" dirty="0"/>
              <a:t>, 12mm</a:t>
            </a:r>
            <a:r>
              <a:rPr lang="ko-KR" altLang="en-US" sz="1400" dirty="0"/>
              <a:t>로 읽어준다</a:t>
            </a:r>
            <a:endParaRPr lang="en-US" altLang="ko-KR" sz="14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400" dirty="0" err="1"/>
              <a:t>아들자</a:t>
            </a:r>
            <a:r>
              <a:rPr lang="ko-KR" altLang="en-US" sz="1400" dirty="0"/>
              <a:t> 부분의 값을 읽을 경우</a:t>
            </a:r>
            <a:r>
              <a:rPr lang="en-US" altLang="ko-KR" sz="1400" dirty="0"/>
              <a:t>, </a:t>
            </a:r>
            <a:r>
              <a:rPr lang="ko-KR" altLang="en-US" sz="1400" dirty="0"/>
              <a:t>가장 먼저 처음 눈금이 일직선이 되는 부분이 아닌 </a:t>
            </a:r>
            <a:r>
              <a:rPr lang="ko-KR" altLang="en-US" sz="1400" b="1" dirty="0"/>
              <a:t>가장 정확히 일직선이 되는 눈금</a:t>
            </a:r>
            <a:r>
              <a:rPr lang="ko-KR" altLang="en-US" sz="1400" dirty="0"/>
              <a:t>을 찾아 읽어야 한다</a:t>
            </a:r>
            <a:r>
              <a:rPr lang="en-US" altLang="ko-KR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37325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E1AEFA-3E6A-61FB-E042-BD64DC5355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90;p1">
            <a:extLst>
              <a:ext uri="{FF2B5EF4-FFF2-40B4-BE49-F238E27FC236}">
                <a16:creationId xmlns:a16="http://schemas.microsoft.com/office/drawing/2014/main" id="{4DC72D39-4877-4358-6456-A41153B931F2}"/>
              </a:ext>
            </a:extLst>
          </p:cNvPr>
          <p:cNvSpPr txBox="1"/>
          <p:nvPr/>
        </p:nvSpPr>
        <p:spPr>
          <a:xfrm>
            <a:off x="1" y="78125"/>
            <a:ext cx="12191999" cy="472400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altLang="ko-KR" sz="2500" b="1" dirty="0">
                <a:solidFill>
                  <a:schemeClr val="dk1"/>
                </a:solidFill>
                <a:latin typeface="맑은 고딕"/>
                <a:ea typeface="맑은 고딕"/>
                <a:cs typeface="맑은 고딕"/>
                <a:sym typeface="맑은 고딕"/>
              </a:rPr>
              <a:t> </a:t>
            </a:r>
            <a:r>
              <a:rPr lang="ko-KR" altLang="en-US" sz="2500" b="1" dirty="0" err="1">
                <a:solidFill>
                  <a:schemeClr val="dk1"/>
                </a:solidFill>
                <a:latin typeface="맑은 고딕"/>
                <a:ea typeface="맑은 고딕"/>
                <a:cs typeface="맑은 고딕"/>
                <a:sym typeface="맑은 고딕"/>
              </a:rPr>
              <a:t>버니어</a:t>
            </a:r>
            <a:r>
              <a:rPr lang="ko-KR" altLang="en-US" sz="2500" b="1" dirty="0">
                <a:solidFill>
                  <a:schemeClr val="dk1"/>
                </a:solidFill>
                <a:latin typeface="맑은 고딕"/>
                <a:ea typeface="맑은 고딕"/>
                <a:cs typeface="맑은 고딕"/>
                <a:sym typeface="맑은 고딕"/>
              </a:rPr>
              <a:t> </a:t>
            </a:r>
            <a:r>
              <a:rPr lang="ko-KR" altLang="en-US" sz="2500" b="1" dirty="0" err="1">
                <a:solidFill>
                  <a:schemeClr val="dk1"/>
                </a:solidFill>
                <a:latin typeface="맑은 고딕"/>
                <a:ea typeface="맑은 고딕"/>
                <a:cs typeface="맑은 고딕"/>
                <a:sym typeface="맑은 고딕"/>
              </a:rPr>
              <a:t>캘리퍼스</a:t>
            </a:r>
            <a:r>
              <a:rPr lang="ko-KR" altLang="en-US" sz="2500" b="1" dirty="0">
                <a:solidFill>
                  <a:schemeClr val="dk1"/>
                </a:solidFill>
                <a:latin typeface="맑은 고딕"/>
                <a:ea typeface="맑은 고딕"/>
                <a:cs typeface="맑은 고딕"/>
                <a:sym typeface="맑은 고딕"/>
              </a:rPr>
              <a:t> 매뉴얼</a:t>
            </a:r>
            <a:endParaRPr lang="en-US" altLang="ko-KR" sz="2500" b="1" dirty="0">
              <a:solidFill>
                <a:schemeClr val="dk1"/>
              </a:solidFill>
              <a:latin typeface="맑은 고딕"/>
              <a:ea typeface="맑은 고딕"/>
              <a:cs typeface="맑은 고딕"/>
              <a:sym typeface="맑은 고딕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A9F7ECE-E7B1-BC56-AEA5-D31560CBFAA2}"/>
              </a:ext>
            </a:extLst>
          </p:cNvPr>
          <p:cNvSpPr txBox="1"/>
          <p:nvPr/>
        </p:nvSpPr>
        <p:spPr>
          <a:xfrm>
            <a:off x="8435690" y="697299"/>
            <a:ext cx="1355307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b="1">
                <a:solidFill>
                  <a:schemeClr val="bg1"/>
                </a:solidFill>
              </a:rPr>
              <a:t>Next week</a:t>
            </a:r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8B77F85-079E-5941-9B2F-EC06815FBC14}"/>
              </a:ext>
            </a:extLst>
          </p:cNvPr>
          <p:cNvSpPr txBox="1"/>
          <p:nvPr/>
        </p:nvSpPr>
        <p:spPr>
          <a:xfrm>
            <a:off x="167461" y="910628"/>
            <a:ext cx="12191998" cy="494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ko-KR" sz="2000" b="1" dirty="0"/>
              <a:t>6. </a:t>
            </a:r>
            <a:r>
              <a:rPr lang="ko-KR" altLang="en-US" sz="2000" b="1" dirty="0"/>
              <a:t>사용 시 주의사항</a:t>
            </a:r>
            <a:endParaRPr lang="en-US" altLang="ko-KR" sz="1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19E0387-01B6-B2E3-C875-EF8C75FD2AAB}"/>
              </a:ext>
            </a:extLst>
          </p:cNvPr>
          <p:cNvSpPr txBox="1"/>
          <p:nvPr/>
        </p:nvSpPr>
        <p:spPr>
          <a:xfrm>
            <a:off x="693043" y="1405122"/>
            <a:ext cx="10805914" cy="53195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b="1" dirty="0"/>
              <a:t>6.1. </a:t>
            </a:r>
            <a:r>
              <a:rPr lang="ko-KR" altLang="en-US" sz="1200" b="1" dirty="0"/>
              <a:t>측정 압력 주의</a:t>
            </a:r>
          </a:p>
          <a:p>
            <a:pPr>
              <a:lnSpc>
                <a:spcPct val="150000"/>
              </a:lnSpc>
            </a:pPr>
            <a:r>
              <a:rPr lang="en-US" altLang="ko-KR" sz="1200" dirty="0"/>
              <a:t>- </a:t>
            </a:r>
            <a:r>
              <a:rPr lang="ko-KR" altLang="en-US" sz="1200" dirty="0"/>
              <a:t>측정 시 </a:t>
            </a:r>
            <a:r>
              <a:rPr lang="ko-KR" altLang="en-US" sz="1200" b="1" dirty="0"/>
              <a:t>대상을 강하게 누르지 않는다</a:t>
            </a:r>
            <a:r>
              <a:rPr lang="en-US" altLang="ko-KR" sz="1200" b="1" dirty="0"/>
              <a:t>.</a:t>
            </a:r>
            <a:endParaRPr lang="ko-KR" altLang="en-US" sz="1200" dirty="0"/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ko-KR" altLang="en-US" sz="1200" dirty="0"/>
              <a:t>특히 과일 등 연한 식품은 </a:t>
            </a:r>
            <a:r>
              <a:rPr lang="ko-KR" altLang="en-US" sz="1200" b="1" dirty="0"/>
              <a:t>변형되어 오차가 발생할 수 있다</a:t>
            </a:r>
            <a:r>
              <a:rPr lang="en-US" altLang="ko-KR" sz="1200" b="1" dirty="0"/>
              <a:t>.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endParaRPr lang="ko-KR" altLang="en-US" sz="1200" dirty="0"/>
          </a:p>
          <a:p>
            <a:pPr>
              <a:lnSpc>
                <a:spcPct val="150000"/>
              </a:lnSpc>
            </a:pPr>
            <a:r>
              <a:rPr lang="en-US" altLang="ko-KR" sz="1200" b="1" dirty="0"/>
              <a:t>6.2. </a:t>
            </a:r>
            <a:r>
              <a:rPr lang="ko-KR" altLang="en-US" sz="1200" b="1" dirty="0"/>
              <a:t>측정 각도 및 위치 주의</a:t>
            </a:r>
          </a:p>
          <a:p>
            <a:pPr>
              <a:lnSpc>
                <a:spcPct val="150000"/>
              </a:lnSpc>
            </a:pPr>
            <a:r>
              <a:rPr lang="en-US" altLang="ko-KR" sz="1200" dirty="0"/>
              <a:t>- </a:t>
            </a:r>
            <a:r>
              <a:rPr lang="ko-KR" altLang="en-US" sz="1200" dirty="0" err="1"/>
              <a:t>캘리퍼스가</a:t>
            </a:r>
            <a:r>
              <a:rPr lang="ko-KR" altLang="en-US" sz="1200" dirty="0"/>
              <a:t> </a:t>
            </a:r>
            <a:r>
              <a:rPr lang="ko-KR" altLang="en-US" sz="1200" b="1" dirty="0"/>
              <a:t>비스듬하게 위치하지 않도록 한다</a:t>
            </a:r>
            <a:r>
              <a:rPr lang="en-US" altLang="ko-KR" sz="1200" b="1" dirty="0"/>
              <a:t>.</a:t>
            </a:r>
            <a:endParaRPr lang="ko-KR" altLang="en-US" sz="1200" dirty="0"/>
          </a:p>
          <a:p>
            <a:pPr>
              <a:lnSpc>
                <a:spcPct val="150000"/>
              </a:lnSpc>
            </a:pPr>
            <a:r>
              <a:rPr lang="en-US" altLang="ko-KR" sz="1200" dirty="0"/>
              <a:t>- </a:t>
            </a:r>
            <a:r>
              <a:rPr lang="ko-KR" altLang="en-US" sz="1200" dirty="0"/>
              <a:t>측정 대상과 </a:t>
            </a:r>
            <a:r>
              <a:rPr lang="ko-KR" altLang="en-US" sz="1200" b="1" dirty="0"/>
              <a:t>측정면이 평행하도록 맞춘다</a:t>
            </a:r>
            <a:r>
              <a:rPr lang="en-US" altLang="ko-KR" sz="1200" b="1" dirty="0"/>
              <a:t>.</a:t>
            </a:r>
            <a:endParaRPr lang="ko-KR" altLang="en-US" sz="1200" b="1" dirty="0"/>
          </a:p>
          <a:p>
            <a:pPr>
              <a:lnSpc>
                <a:spcPct val="150000"/>
              </a:lnSpc>
            </a:pPr>
            <a:r>
              <a:rPr lang="en-US" altLang="ko-KR" sz="1200" dirty="0"/>
              <a:t>- </a:t>
            </a:r>
            <a:r>
              <a:rPr lang="ko-KR" altLang="en-US" sz="1200" dirty="0"/>
              <a:t>직경 측정 시 </a:t>
            </a:r>
            <a:r>
              <a:rPr lang="en-US" altLang="ko-KR" sz="1200" b="1" dirty="0"/>
              <a:t>“</a:t>
            </a:r>
            <a:r>
              <a:rPr lang="ko-KR" altLang="en-US" sz="1200" b="1" dirty="0"/>
              <a:t>가장 넓은 부분</a:t>
            </a:r>
            <a:r>
              <a:rPr lang="en-US" altLang="ko-KR" sz="1200" b="1" dirty="0"/>
              <a:t>(</a:t>
            </a:r>
            <a:r>
              <a:rPr lang="ko-KR" altLang="en-US" sz="1200" b="1" dirty="0"/>
              <a:t>최대 직경</a:t>
            </a:r>
            <a:r>
              <a:rPr lang="en-US" altLang="ko-KR" sz="1200" b="1" dirty="0"/>
              <a:t>)”</a:t>
            </a:r>
            <a:r>
              <a:rPr lang="ko-KR" altLang="en-US" sz="1200" dirty="0"/>
              <a:t>측정한다</a:t>
            </a:r>
            <a:r>
              <a:rPr lang="en-US" altLang="ko-KR" sz="1200" dirty="0"/>
              <a:t>.</a:t>
            </a:r>
          </a:p>
          <a:p>
            <a:pPr>
              <a:lnSpc>
                <a:spcPct val="150000"/>
              </a:lnSpc>
            </a:pPr>
            <a:br>
              <a:rPr lang="ko-KR" altLang="en-US" sz="1200" dirty="0"/>
            </a:br>
            <a:endParaRPr lang="ko-KR" altLang="en-US" sz="1200" dirty="0"/>
          </a:p>
          <a:p>
            <a:pPr>
              <a:lnSpc>
                <a:spcPct val="150000"/>
              </a:lnSpc>
            </a:pPr>
            <a:r>
              <a:rPr lang="en-US" altLang="ko-KR" sz="1200" b="1" dirty="0"/>
              <a:t>6.3. </a:t>
            </a:r>
            <a:r>
              <a:rPr lang="ko-KR" altLang="en-US" sz="1200" b="1" dirty="0"/>
              <a:t>장비 손상 방지</a:t>
            </a:r>
          </a:p>
          <a:p>
            <a:pPr>
              <a:lnSpc>
                <a:spcPct val="150000"/>
              </a:lnSpc>
            </a:pPr>
            <a:r>
              <a:rPr lang="en-US" altLang="ko-KR" sz="1200" dirty="0"/>
              <a:t>- </a:t>
            </a:r>
            <a:r>
              <a:rPr lang="ko-KR" altLang="en-US" sz="1200" dirty="0"/>
              <a:t>고정나사를 풀지 않은 상태에서 </a:t>
            </a:r>
            <a:r>
              <a:rPr lang="ko-KR" altLang="en-US" sz="1200" b="1" dirty="0"/>
              <a:t>슬라이더를 강제로 이동하지 않는다</a:t>
            </a:r>
            <a:r>
              <a:rPr lang="en-US" altLang="ko-KR" sz="1200" b="1" dirty="0"/>
              <a:t>.</a:t>
            </a:r>
            <a:endParaRPr lang="ko-KR" altLang="en-US" sz="1200" dirty="0"/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ko-KR" altLang="en-US" sz="1200" dirty="0" err="1"/>
              <a:t>캘리퍼스를</a:t>
            </a:r>
            <a:r>
              <a:rPr lang="ko-KR" altLang="en-US" sz="1200" dirty="0"/>
              <a:t> </a:t>
            </a:r>
            <a:r>
              <a:rPr lang="ko-KR" altLang="en-US" sz="1200" b="1" dirty="0"/>
              <a:t>떨어뜨리거나 충격을 주지 않는다</a:t>
            </a:r>
            <a:r>
              <a:rPr lang="en-US" altLang="ko-KR" sz="1200" b="1" dirty="0"/>
              <a:t>.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ko-KR" altLang="en-US" sz="1200" dirty="0"/>
              <a:t>전용 케이스에 보관한다</a:t>
            </a:r>
            <a:r>
              <a:rPr lang="en-US" altLang="ko-KR" sz="1200" dirty="0"/>
              <a:t>.</a:t>
            </a:r>
            <a:endParaRPr lang="ko-KR" altLang="en-US" sz="1200" dirty="0"/>
          </a:p>
          <a:p>
            <a:pPr>
              <a:lnSpc>
                <a:spcPct val="150000"/>
              </a:lnSpc>
            </a:pPr>
            <a:br>
              <a:rPr lang="ko-KR" altLang="en-US" sz="1200" dirty="0"/>
            </a:br>
            <a:endParaRPr lang="ko-KR" altLang="en-US" sz="1200" dirty="0"/>
          </a:p>
          <a:p>
            <a:pPr>
              <a:lnSpc>
                <a:spcPct val="150000"/>
              </a:lnSpc>
            </a:pPr>
            <a:r>
              <a:rPr lang="en-US" altLang="ko-KR" sz="1200" b="1" dirty="0"/>
              <a:t>6.4. </a:t>
            </a:r>
            <a:r>
              <a:rPr lang="ko-KR" altLang="en-US" sz="1200" b="1" dirty="0"/>
              <a:t>환경 조건 주의</a:t>
            </a:r>
          </a:p>
          <a:p>
            <a:pPr>
              <a:lnSpc>
                <a:spcPct val="150000"/>
              </a:lnSpc>
            </a:pPr>
            <a:r>
              <a:rPr lang="en-US" altLang="ko-KR" sz="1200" dirty="0"/>
              <a:t>- </a:t>
            </a:r>
            <a:r>
              <a:rPr lang="ko-KR" altLang="en-US" sz="1200" dirty="0"/>
              <a:t>물기나 이물질이 묻은 상태에서 측정하면 </a:t>
            </a:r>
            <a:r>
              <a:rPr lang="ko-KR" altLang="en-US" sz="1200" b="1" dirty="0"/>
              <a:t>오차가 발생할 수 있다</a:t>
            </a:r>
            <a:r>
              <a:rPr lang="en-US" altLang="ko-KR" sz="1200" b="1" dirty="0"/>
              <a:t>.</a:t>
            </a:r>
            <a:endParaRPr lang="ko-KR" altLang="en-US" sz="1200" dirty="0"/>
          </a:p>
          <a:p>
            <a:pPr>
              <a:lnSpc>
                <a:spcPct val="150000"/>
              </a:lnSpc>
            </a:pPr>
            <a:r>
              <a:rPr lang="en-US" altLang="ko-KR" sz="1200" dirty="0"/>
              <a:t>- </a:t>
            </a:r>
            <a:r>
              <a:rPr lang="ko-KR" altLang="en-US" sz="1200" dirty="0"/>
              <a:t>측정면에 </a:t>
            </a:r>
            <a:r>
              <a:rPr lang="ko-KR" altLang="en-US" sz="1200" b="1" dirty="0"/>
              <a:t>이물질이 끼지 않도록 관리한다</a:t>
            </a:r>
            <a:r>
              <a:rPr lang="en-US" altLang="ko-KR" sz="1200" b="1" dirty="0"/>
              <a:t>.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666264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67008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DECB88-9578-EA27-CF8C-97F83B6EE2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3777939-6ABE-41D0-7F3D-1927C4A2544D}"/>
              </a:ext>
            </a:extLst>
          </p:cNvPr>
          <p:cNvSpPr txBox="1"/>
          <p:nvPr/>
        </p:nvSpPr>
        <p:spPr>
          <a:xfrm>
            <a:off x="4519287" y="3044280"/>
            <a:ext cx="315342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400" b="1" dirty="0">
                <a:solidFill>
                  <a:schemeClr val="bg1"/>
                </a:solidFill>
              </a:rPr>
              <a:t>감사합니다</a:t>
            </a:r>
            <a:r>
              <a:rPr lang="en-US" altLang="ko-KR" sz="4400" b="1" dirty="0">
                <a:solidFill>
                  <a:schemeClr val="bg1"/>
                </a:solidFill>
              </a:rPr>
              <a:t>.</a:t>
            </a:r>
            <a:endParaRPr lang="ko-KR" altLang="en-US" sz="4400" b="1" dirty="0">
              <a:solidFill>
                <a:schemeClr val="bg1"/>
              </a:solidFill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204F8A13-7406-7065-6409-7DB55FEDD8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0301" y="6005384"/>
            <a:ext cx="1237497" cy="85261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94692D6-B519-A4A6-384A-22AE974844CA}"/>
              </a:ext>
            </a:extLst>
          </p:cNvPr>
          <p:cNvSpPr txBox="1"/>
          <p:nvPr/>
        </p:nvSpPr>
        <p:spPr>
          <a:xfrm>
            <a:off x="4950494" y="6200859"/>
            <a:ext cx="22910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chemeClr val="bg1"/>
                </a:solidFill>
              </a:rPr>
              <a:t>김포</a:t>
            </a:r>
            <a:r>
              <a:rPr lang="en-US" altLang="ko-KR" sz="2400" b="1" dirty="0">
                <a:solidFill>
                  <a:schemeClr val="bg1"/>
                </a:solidFill>
              </a:rPr>
              <a:t>QC_</a:t>
            </a:r>
            <a:r>
              <a:rPr lang="ko-KR" altLang="en-US" sz="2400" b="1" dirty="0" err="1">
                <a:solidFill>
                  <a:schemeClr val="bg1"/>
                </a:solidFill>
              </a:rPr>
              <a:t>김제은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7182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20000000000000000000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20000000000000000000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</TotalTime>
  <Words>630</Words>
  <Application>Microsoft Office PowerPoint</Application>
  <PresentationFormat>와이드스크린</PresentationFormat>
  <Paragraphs>83</Paragraphs>
  <Slides>9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3" baseType="lpstr">
      <vt:lpstr>맑은 고딕</vt:lpstr>
      <vt:lpstr>Arial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je-eun kim</dc:creator>
  <cp:lastModifiedBy>je-eun kim</cp:lastModifiedBy>
  <cp:revision>79</cp:revision>
  <dcterms:created xsi:type="dcterms:W3CDTF">2025-08-06T23:29:42Z</dcterms:created>
  <dcterms:modified xsi:type="dcterms:W3CDTF">2026-03-12T11:55:13Z</dcterms:modified>
  <cp:version>1000.0000.01</cp:version>
</cp:coreProperties>
</file>