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2.xml" ContentType="application/vnd.openxmlformats-officedocument.drawingml.char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906000" cy="6858000" type="A4"/>
  <p:notesSz cx="9926638" cy="6797675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49">
          <p15:clr>
            <a:srgbClr val="A4A3A4"/>
          </p15:clr>
        </p15:guide>
        <p15:guide id="2" pos="311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39">
          <p15:clr>
            <a:srgbClr val="A4A3A4"/>
          </p15:clr>
        </p15:guide>
        <p15:guide id="2" pos="3125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ACF4677E-8BD2-47ae-8A1F-98590045965D">
      <hp:hncThemeShow xmlns:hp="http://schemas.haansoft.com/office/presentation/8.0" xmlns:dsp="http://schemas.microsoft.com/office/drawing/2008/diagram" xmlns:dgm="http://schemas.openxmlformats.org/drawingml/2006/diagram" xmlns:c="http://schemas.openxmlformats.org/drawingml/2006/chart" xmlns="" themeShowType="1" themeSkinType="1" themeTransitionType="1" useThemeTransition="1" byMouseClick="1" attrType="1" dur="200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1A66EDD-3DAB-4C5B-A090-DC80EC1FD486}" styleName="Normal Style 1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lum val="9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lum val="8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lum val="8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241" autoAdjust="0"/>
    <p:restoredTop sz="94660"/>
  </p:normalViewPr>
  <p:slideViewPr>
    <p:cSldViewPr>
      <p:cViewPr varScale="1">
        <p:scale>
          <a:sx n="90" d="100"/>
          <a:sy n="90" d="100"/>
        </p:scale>
        <p:origin x="954" y="78"/>
      </p:cViewPr>
      <p:guideLst>
        <p:guide orient="horz" pos="2149"/>
        <p:guide pos="3112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93" d="100"/>
          <a:sy n="93" d="100"/>
        </p:scale>
        <p:origin x="-1920" y="-67"/>
      </p:cViewPr>
      <p:guideLst>
        <p:guide orient="horz" pos="2139"/>
        <p:guide pos="312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txPr>
        <a:bodyPr rot="0" vert="horz" wrap="none" lIns="0" tIns="0" rIns="0" bIns="0" anchor="ctr" anchorCtr="1"/>
        <a:lstStyle/>
        <a:p>
          <a:pPr algn="l">
            <a:defRPr sz="1800" b="0" i="0" u="none"/>
          </a:pPr>
          <a:endParaRPr lang="ko-KR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24년도 기준 완제품 이탈 발생 가능성 높았던 제품 건수</c:v>
                </c:pt>
              </c:strCache>
            </c:strRef>
          </c:tx>
          <c:invertIfNegative val="0"/>
          <c:cat>
            <c:strRef>
              <c:f>Sheet1!$A$2:$A$11</c:f>
              <c:strCache>
                <c:ptCount val="10"/>
                <c:pt idx="0">
                  <c:v>불고기프리미엄S</c:v>
                </c:pt>
                <c:pt idx="1">
                  <c:v>스모크불고기</c:v>
                </c:pt>
                <c:pt idx="2">
                  <c:v>SW치킨스트립</c:v>
                </c:pt>
                <c:pt idx="3">
                  <c:v>프리미엄비프(안창살)</c:v>
                </c:pt>
                <c:pt idx="4">
                  <c:v>SW다이스비프스테이크</c:v>
                </c:pt>
                <c:pt idx="5">
                  <c:v>직화불고기-I</c:v>
                </c:pt>
                <c:pt idx="6">
                  <c:v>BK풀드비프</c:v>
                </c:pt>
                <c:pt idx="7">
                  <c:v>핫치킨탑핑</c:v>
                </c:pt>
                <c:pt idx="8">
                  <c:v>핫바베큐치킨</c:v>
                </c:pt>
                <c:pt idx="9">
                  <c:v>바싹불고기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128</c:v>
                </c:pt>
                <c:pt idx="1">
                  <c:v>101</c:v>
                </c:pt>
                <c:pt idx="2">
                  <c:v>38</c:v>
                </c:pt>
                <c:pt idx="3">
                  <c:v>36</c:v>
                </c:pt>
                <c:pt idx="4">
                  <c:v>32</c:v>
                </c:pt>
                <c:pt idx="5">
                  <c:v>24</c:v>
                </c:pt>
                <c:pt idx="6">
                  <c:v>21</c:v>
                </c:pt>
                <c:pt idx="7">
                  <c:v>18</c:v>
                </c:pt>
                <c:pt idx="8">
                  <c:v>15</c:v>
                </c:pt>
                <c:pt idx="9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81A-4D58-BF65-9B76E3AF2D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00060049"/>
        <c:axId val="380623311"/>
      </c:barChart>
      <c:catAx>
        <c:axId val="300060049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crossAx val="380623311"/>
        <c:crosses val="autoZero"/>
        <c:auto val="1"/>
        <c:lblAlgn val="ctr"/>
        <c:lblOffset val="100"/>
        <c:tickMarkSkip val="1"/>
        <c:noMultiLvlLbl val="0"/>
      </c:catAx>
      <c:valAx>
        <c:axId val="380623311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300060049"/>
        <c:crosses val="autoZero"/>
        <c:crossBetween val="between"/>
      </c:valAx>
      <c:spPr>
        <a:noFill/>
        <a:ln w="9525" cap="flat" cmpd="sng" algn="ctr">
          <a:noFill/>
          <a:prstDash val="solid"/>
          <a:round/>
        </a:ln>
      </c:spPr>
    </c:plotArea>
    <c:plotVisOnly val="1"/>
    <c:dispBlanksAs val="gap"/>
    <c:showDLblsOverMax val="1"/>
  </c:chart>
  <c:txPr>
    <a:bodyPr rot="0" vert="horz" wrap="none" lIns="0" tIns="0" rIns="0" bIns="0" anchor="ctr" anchorCtr="1"/>
    <a:lstStyle/>
    <a:p>
      <a:pPr algn="l">
        <a:defRPr sz="1200" b="0" i="0" u="none">
          <a:latin typeface="함초롬돋움" panose="00000000000000000000"/>
          <a:ea typeface="함초롬돋움" panose="00000000000000000000"/>
          <a:cs typeface="함초롬돋움" panose="00000000000000000000"/>
          <a:sym typeface="함초롬돋움" panose="00000000000000000000"/>
        </a:defRPr>
      </a:pPr>
      <a:endParaRPr lang="ko-KR"/>
    </a:p>
  </c:txPr>
  <c:externalData r:id="rId1">
    <c:autoUpdate val="0"/>
  </c:externalData>
  <c:extLst>
    <c:ext uri="CC8EB2C9-7E31-499d-B8F2-F6CE61031016">
      <ho:hncChartStyle xmlns:ho="http://schemas.haansoft.com/office/8.0" layoutIndex="-1" colorIndex="0" styleIndex="0"/>
    </c:ext>
  </c:extLst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24년도 4월 평균값</c:v>
                </c:pt>
              </c:strCache>
            </c:strRef>
          </c:tx>
          <c:invertIfNegative val="0"/>
          <c:cat>
            <c:strRef>
              <c:f>Sheet1!$A$2:$A$4</c:f>
              <c:strCache>
                <c:ptCount val="3"/>
                <c:pt idx="0">
                  <c:v>불고기프리미엄s</c:v>
                </c:pt>
                <c:pt idx="1">
                  <c:v>바싹불고기</c:v>
                </c:pt>
                <c:pt idx="2">
                  <c:v>스모크불고기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4000</c:v>
                </c:pt>
                <c:pt idx="1">
                  <c:v>48285</c:v>
                </c:pt>
                <c:pt idx="2">
                  <c:v>154341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067-4A85-B598-936FBF768DD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25년도 4월 평균값</c:v>
                </c:pt>
              </c:strCache>
            </c:strRef>
          </c:tx>
          <c:invertIfNegative val="0"/>
          <c:cat>
            <c:strRef>
              <c:f>Sheet1!$A$2:$A$4</c:f>
              <c:strCache>
                <c:ptCount val="3"/>
                <c:pt idx="0">
                  <c:v>불고기프리미엄s</c:v>
                </c:pt>
                <c:pt idx="1">
                  <c:v>바싹불고기</c:v>
                </c:pt>
                <c:pt idx="2">
                  <c:v>스모크불고기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59333</c:v>
                </c:pt>
                <c:pt idx="1">
                  <c:v>403</c:v>
                </c:pt>
                <c:pt idx="2">
                  <c:v>3142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067-4A85-B598-936FBF768D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88623769"/>
        <c:axId val="935531027"/>
      </c:barChart>
      <c:catAx>
        <c:axId val="688623769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crossAx val="935531027"/>
        <c:crosses val="autoZero"/>
        <c:auto val="1"/>
        <c:lblAlgn val="ctr"/>
        <c:lblOffset val="100"/>
        <c:tickMarkSkip val="1"/>
        <c:noMultiLvlLbl val="0"/>
      </c:catAx>
      <c:valAx>
        <c:axId val="935531027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688623769"/>
        <c:crosses val="autoZero"/>
        <c:crossBetween val="between"/>
      </c:valAx>
      <c:spPr>
        <a:noFill/>
        <a:ln w="9525" cap="flat" cmpd="sng" algn="ctr">
          <a:noFill/>
          <a:prstDash val="solid"/>
          <a:round/>
        </a:ln>
      </c:spPr>
    </c:plotArea>
    <c:legend>
      <c:legendPos val="r"/>
      <c:overlay val="0"/>
    </c:legend>
    <c:plotVisOnly val="1"/>
    <c:dispBlanksAs val="gap"/>
    <c:showDLblsOverMax val="1"/>
  </c:chart>
  <c:txPr>
    <a:bodyPr rot="0" vert="horz" wrap="none" lIns="0" tIns="0" rIns="0" bIns="0" anchor="ctr" anchorCtr="1"/>
    <a:lstStyle/>
    <a:p>
      <a:pPr algn="l">
        <a:defRPr sz="1200" b="0" i="0" u="none">
          <a:latin typeface="함초롬돋움" panose="00000000000000000000"/>
          <a:ea typeface="함초롬돋움" panose="00000000000000000000"/>
          <a:cs typeface="함초롬돋움" panose="00000000000000000000"/>
          <a:sym typeface="함초롬돋움" panose="00000000000000000000"/>
        </a:defRPr>
      </a:pPr>
      <a:endParaRPr lang="ko-KR"/>
    </a:p>
  </c:txPr>
  <c:externalData r:id="rId1">
    <c:autoUpdate val="0"/>
  </c:externalData>
  <c:extLst>
    <c:ext uri="CC8EB2C9-7E31-499d-B8F2-F6CE61031016">
      <ho:hncChartStyle xmlns:ho="http://schemas.haansoft.com/office/8.0" layoutIndex="-1" colorIndex="0" styleIndex="0"/>
    </c:ext>
  </c:extLst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306763" y="849313"/>
            <a:ext cx="3313112" cy="2293937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992664" y="3271380"/>
            <a:ext cx="7941310" cy="2676585"/>
          </a:xfrm>
          <a:prstGeom prst="rect">
            <a:avLst/>
          </a:prstGeom>
        </p:spPr>
        <p:txBody>
          <a:bodyPr lIns="91275" tIns="45638" rIns="91275" bIns="45638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>
          <a:xfrm>
            <a:off x="5622798" y="6456612"/>
            <a:ext cx="4301543" cy="341063"/>
          </a:xfrm>
          <a:prstGeom prst="rect">
            <a:avLst/>
          </a:prstGeom>
        </p:spPr>
        <p:txBody>
          <a:bodyPr lIns="91275" tIns="45638" rIns="91275" bIns="45638"/>
          <a:lstStyle/>
          <a:p>
            <a:pPr lvl="0">
              <a:defRPr/>
            </a:pPr>
            <a:fld id="{1420946B-AF2D-47AE-90D4-DF2D2FF024E6}" type="slidenum">
              <a:rPr lang="en-US" altLang="ko-KR"/>
              <a:pPr lvl="0">
                <a:defRPr/>
              </a:pPr>
              <a:t>1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306763" y="849313"/>
            <a:ext cx="3313112" cy="2293937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992664" y="3271380"/>
            <a:ext cx="7941310" cy="2676585"/>
          </a:xfrm>
          <a:prstGeom prst="rect">
            <a:avLst/>
          </a:prstGeom>
        </p:spPr>
        <p:txBody>
          <a:bodyPr lIns="91275" tIns="45638" rIns="91275" bIns="45638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>
          <a:xfrm>
            <a:off x="5622798" y="6456612"/>
            <a:ext cx="4301543" cy="341063"/>
          </a:xfrm>
          <a:prstGeom prst="rect">
            <a:avLst/>
          </a:prstGeom>
        </p:spPr>
        <p:txBody>
          <a:bodyPr lIns="91275" tIns="45638" rIns="91275" bIns="45638"/>
          <a:lstStyle/>
          <a:p>
            <a:pPr lvl="0">
              <a:defRPr/>
            </a:pPr>
            <a:fld id="{1420946B-AF2D-47AE-90D4-DF2D2FF024E6}" type="slidenum">
              <a:rPr lang="en-US" altLang="ko-KR"/>
              <a:pPr lvl="0">
                <a:defRPr/>
              </a:pPr>
              <a:t>10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306763" y="849313"/>
            <a:ext cx="3313112" cy="2293937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992664" y="3271380"/>
            <a:ext cx="7941310" cy="2676585"/>
          </a:xfrm>
          <a:prstGeom prst="rect">
            <a:avLst/>
          </a:prstGeom>
        </p:spPr>
        <p:txBody>
          <a:bodyPr lIns="91275" tIns="45638" rIns="91275" bIns="45638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>
          <a:xfrm>
            <a:off x="5622798" y="6456612"/>
            <a:ext cx="4301543" cy="341063"/>
          </a:xfrm>
          <a:prstGeom prst="rect">
            <a:avLst/>
          </a:prstGeom>
        </p:spPr>
        <p:txBody>
          <a:bodyPr lIns="91275" tIns="45638" rIns="91275" bIns="45638"/>
          <a:lstStyle/>
          <a:p>
            <a:pPr lvl="0">
              <a:defRPr/>
            </a:pPr>
            <a:fld id="{1420946B-AF2D-47AE-90D4-DF2D2FF024E6}" type="slidenum">
              <a:rPr lang="en-US" altLang="ko-KR"/>
              <a:pPr lvl="0">
                <a:defRPr/>
              </a:pPr>
              <a:t>11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306763" y="849313"/>
            <a:ext cx="3313112" cy="2293937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992664" y="3271380"/>
            <a:ext cx="7941310" cy="2676585"/>
          </a:xfrm>
          <a:prstGeom prst="rect">
            <a:avLst/>
          </a:prstGeom>
        </p:spPr>
        <p:txBody>
          <a:bodyPr lIns="91275" tIns="45638" rIns="91275" bIns="45638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>
          <a:xfrm>
            <a:off x="5622798" y="6456612"/>
            <a:ext cx="4301543" cy="341063"/>
          </a:xfrm>
          <a:prstGeom prst="rect">
            <a:avLst/>
          </a:prstGeom>
        </p:spPr>
        <p:txBody>
          <a:bodyPr lIns="91275" tIns="45638" rIns="91275" bIns="45638"/>
          <a:lstStyle/>
          <a:p>
            <a:pPr lvl="0">
              <a:defRPr/>
            </a:pPr>
            <a:fld id="{1420946B-AF2D-47AE-90D4-DF2D2FF024E6}" type="slidenum">
              <a:rPr lang="en-US" altLang="ko-KR"/>
              <a:pPr lvl="0">
                <a:defRPr/>
              </a:pPr>
              <a:t>12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306763" y="849313"/>
            <a:ext cx="3313112" cy="2293937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992664" y="3271380"/>
            <a:ext cx="7941310" cy="2676585"/>
          </a:xfrm>
          <a:prstGeom prst="rect">
            <a:avLst/>
          </a:prstGeom>
        </p:spPr>
        <p:txBody>
          <a:bodyPr lIns="91275" tIns="45638" rIns="91275" bIns="45638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>
          <a:xfrm>
            <a:off x="5622798" y="6456612"/>
            <a:ext cx="4301543" cy="341063"/>
          </a:xfrm>
          <a:prstGeom prst="rect">
            <a:avLst/>
          </a:prstGeom>
        </p:spPr>
        <p:txBody>
          <a:bodyPr lIns="91275" tIns="45638" rIns="91275" bIns="45638"/>
          <a:lstStyle/>
          <a:p>
            <a:pPr lvl="0">
              <a:defRPr/>
            </a:pPr>
            <a:fld id="{1420946B-AF2D-47AE-90D4-DF2D2FF024E6}" type="slidenum">
              <a:rPr lang="en-US" altLang="ko-KR"/>
              <a:pPr lvl="0">
                <a:defRPr/>
              </a:pPr>
              <a:t>13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306763" y="849313"/>
            <a:ext cx="3313112" cy="2293937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992664" y="3271380"/>
            <a:ext cx="7941310" cy="2676585"/>
          </a:xfrm>
          <a:prstGeom prst="rect">
            <a:avLst/>
          </a:prstGeom>
        </p:spPr>
        <p:txBody>
          <a:bodyPr lIns="91275" tIns="45638" rIns="91275" bIns="45638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>
          <a:xfrm>
            <a:off x="5622798" y="6456612"/>
            <a:ext cx="4301543" cy="341063"/>
          </a:xfrm>
          <a:prstGeom prst="rect">
            <a:avLst/>
          </a:prstGeom>
        </p:spPr>
        <p:txBody>
          <a:bodyPr lIns="91275" tIns="45638" rIns="91275" bIns="45638"/>
          <a:lstStyle/>
          <a:p>
            <a:pPr lvl="0">
              <a:defRPr/>
            </a:pPr>
            <a:fld id="{1420946B-AF2D-47AE-90D4-DF2D2FF024E6}" type="slidenum">
              <a:rPr lang="en-US" altLang="ko-KR"/>
              <a:pPr lvl="0">
                <a:defRPr/>
              </a:pPr>
              <a:t>14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306763" y="849313"/>
            <a:ext cx="3313112" cy="2293937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992664" y="3271380"/>
            <a:ext cx="7941310" cy="2676585"/>
          </a:xfrm>
          <a:prstGeom prst="rect">
            <a:avLst/>
          </a:prstGeom>
        </p:spPr>
        <p:txBody>
          <a:bodyPr lIns="91275" tIns="45638" rIns="91275" bIns="45638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>
          <a:xfrm>
            <a:off x="5622798" y="6456612"/>
            <a:ext cx="4301543" cy="341063"/>
          </a:xfrm>
          <a:prstGeom prst="rect">
            <a:avLst/>
          </a:prstGeom>
        </p:spPr>
        <p:txBody>
          <a:bodyPr lIns="91275" tIns="45638" rIns="91275" bIns="45638"/>
          <a:lstStyle/>
          <a:p>
            <a:pPr lvl="0">
              <a:defRPr/>
            </a:pPr>
            <a:fld id="{1420946B-AF2D-47AE-90D4-DF2D2FF024E6}" type="slidenum">
              <a:rPr lang="en-US" altLang="ko-KR"/>
              <a:pPr lvl="0">
                <a:defRPr/>
              </a:pPr>
              <a:t>15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306763" y="849313"/>
            <a:ext cx="3313112" cy="2293937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992664" y="3271380"/>
            <a:ext cx="7941310" cy="2676585"/>
          </a:xfrm>
          <a:prstGeom prst="rect">
            <a:avLst/>
          </a:prstGeom>
        </p:spPr>
        <p:txBody>
          <a:bodyPr lIns="91275" tIns="45638" rIns="91275" bIns="45638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>
          <a:xfrm>
            <a:off x="5622798" y="6456612"/>
            <a:ext cx="4301543" cy="341063"/>
          </a:xfrm>
          <a:prstGeom prst="rect">
            <a:avLst/>
          </a:prstGeom>
        </p:spPr>
        <p:txBody>
          <a:bodyPr lIns="91275" tIns="45638" rIns="91275" bIns="45638"/>
          <a:lstStyle/>
          <a:p>
            <a:pPr lvl="0">
              <a:defRPr/>
            </a:pPr>
            <a:fld id="{1420946B-AF2D-47AE-90D4-DF2D2FF024E6}" type="slidenum">
              <a:rPr lang="en-US" altLang="ko-KR"/>
              <a:pPr lvl="0">
                <a:defRPr/>
              </a:pPr>
              <a:t>16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306763" y="849313"/>
            <a:ext cx="3313112" cy="2293937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992664" y="3271380"/>
            <a:ext cx="7941310" cy="2676585"/>
          </a:xfrm>
          <a:prstGeom prst="rect">
            <a:avLst/>
          </a:prstGeom>
        </p:spPr>
        <p:txBody>
          <a:bodyPr lIns="91275" tIns="45638" rIns="91275" bIns="45638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>
          <a:xfrm>
            <a:off x="5622798" y="6456612"/>
            <a:ext cx="4301543" cy="341063"/>
          </a:xfrm>
          <a:prstGeom prst="rect">
            <a:avLst/>
          </a:prstGeom>
        </p:spPr>
        <p:txBody>
          <a:bodyPr lIns="91275" tIns="45638" rIns="91275" bIns="45638"/>
          <a:lstStyle/>
          <a:p>
            <a:pPr lvl="0">
              <a:defRPr/>
            </a:pPr>
            <a:fld id="{1420946B-AF2D-47AE-90D4-DF2D2FF024E6}" type="slidenum">
              <a:rPr lang="en-US" altLang="ko-KR"/>
              <a:pPr lvl="0">
                <a:defRPr/>
              </a:pPr>
              <a:t>2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306763" y="849313"/>
            <a:ext cx="3313112" cy="2293937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992664" y="3271381"/>
            <a:ext cx="7941310" cy="2676585"/>
          </a:xfrm>
          <a:prstGeom prst="rect">
            <a:avLst/>
          </a:prstGeom>
        </p:spPr>
        <p:txBody>
          <a:bodyPr lIns="91312" tIns="45656" rIns="91312" bIns="45656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>
          <a:xfrm>
            <a:off x="5622798" y="6456612"/>
            <a:ext cx="4301543" cy="341063"/>
          </a:xfrm>
          <a:prstGeom prst="rect">
            <a:avLst/>
          </a:prstGeom>
        </p:spPr>
        <p:txBody>
          <a:bodyPr lIns="91312" tIns="45656" rIns="91312" bIns="45656"/>
          <a:lstStyle/>
          <a:p>
            <a:pPr lvl="0">
              <a:defRPr/>
            </a:pPr>
            <a:fld id="{1420946B-AF2D-47AE-90D4-DF2D2FF024E6}" type="slidenum">
              <a:rPr lang="en-US" altLang="ko-KR"/>
              <a:pPr lvl="0">
                <a:defRPr/>
              </a:pPr>
              <a:t>3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306763" y="849313"/>
            <a:ext cx="3313112" cy="2293937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992664" y="3271380"/>
            <a:ext cx="7941310" cy="2676585"/>
          </a:xfrm>
          <a:prstGeom prst="rect">
            <a:avLst/>
          </a:prstGeom>
        </p:spPr>
        <p:txBody>
          <a:bodyPr lIns="91275" tIns="45638" rIns="91275" bIns="45638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>
          <a:xfrm>
            <a:off x="5622798" y="6456612"/>
            <a:ext cx="4301543" cy="341063"/>
          </a:xfrm>
          <a:prstGeom prst="rect">
            <a:avLst/>
          </a:prstGeom>
        </p:spPr>
        <p:txBody>
          <a:bodyPr lIns="91275" tIns="45638" rIns="91275" bIns="45638"/>
          <a:lstStyle/>
          <a:p>
            <a:pPr lvl="0">
              <a:defRPr/>
            </a:pPr>
            <a:fld id="{1420946B-AF2D-47AE-90D4-DF2D2FF024E6}" type="slidenum">
              <a:rPr lang="en-US" altLang="ko-KR"/>
              <a:pPr lvl="0">
                <a:defRPr/>
              </a:pPr>
              <a:t>4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306763" y="849313"/>
            <a:ext cx="3313112" cy="2293937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992664" y="3271380"/>
            <a:ext cx="7941310" cy="2676585"/>
          </a:xfrm>
          <a:prstGeom prst="rect">
            <a:avLst/>
          </a:prstGeom>
        </p:spPr>
        <p:txBody>
          <a:bodyPr lIns="91275" tIns="45638" rIns="91275" bIns="45638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>
          <a:xfrm>
            <a:off x="5622798" y="6456612"/>
            <a:ext cx="4301543" cy="341063"/>
          </a:xfrm>
          <a:prstGeom prst="rect">
            <a:avLst/>
          </a:prstGeom>
        </p:spPr>
        <p:txBody>
          <a:bodyPr lIns="91275" tIns="45638" rIns="91275" bIns="45638"/>
          <a:lstStyle/>
          <a:p>
            <a:pPr lvl="0">
              <a:defRPr/>
            </a:pPr>
            <a:fld id="{1420946B-AF2D-47AE-90D4-DF2D2FF024E6}" type="slidenum">
              <a:rPr lang="en-US" altLang="ko-KR"/>
              <a:pPr lvl="0">
                <a:defRPr/>
              </a:pPr>
              <a:t>5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306763" y="849313"/>
            <a:ext cx="3313112" cy="2293937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992664" y="3271380"/>
            <a:ext cx="7941310" cy="2676585"/>
          </a:xfrm>
          <a:prstGeom prst="rect">
            <a:avLst/>
          </a:prstGeom>
        </p:spPr>
        <p:txBody>
          <a:bodyPr lIns="91275" tIns="45638" rIns="91275" bIns="45638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>
          <a:xfrm>
            <a:off x="5622798" y="6456612"/>
            <a:ext cx="4301543" cy="341063"/>
          </a:xfrm>
          <a:prstGeom prst="rect">
            <a:avLst/>
          </a:prstGeom>
        </p:spPr>
        <p:txBody>
          <a:bodyPr lIns="91275" tIns="45638" rIns="91275" bIns="45638"/>
          <a:lstStyle/>
          <a:p>
            <a:pPr lvl="0">
              <a:defRPr/>
            </a:pPr>
            <a:fld id="{1420946B-AF2D-47AE-90D4-DF2D2FF024E6}" type="slidenum">
              <a:rPr lang="en-US" altLang="ko-KR"/>
              <a:pPr lvl="0">
                <a:defRPr/>
              </a:pPr>
              <a:t>6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306763" y="849313"/>
            <a:ext cx="3313112" cy="2293937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992664" y="3271380"/>
            <a:ext cx="7941310" cy="2676585"/>
          </a:xfrm>
          <a:prstGeom prst="rect">
            <a:avLst/>
          </a:prstGeom>
        </p:spPr>
        <p:txBody>
          <a:bodyPr lIns="91275" tIns="45638" rIns="91275" bIns="45638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>
          <a:xfrm>
            <a:off x="5622798" y="6456612"/>
            <a:ext cx="4301543" cy="341063"/>
          </a:xfrm>
          <a:prstGeom prst="rect">
            <a:avLst/>
          </a:prstGeom>
        </p:spPr>
        <p:txBody>
          <a:bodyPr lIns="91275" tIns="45638" rIns="91275" bIns="45638"/>
          <a:lstStyle/>
          <a:p>
            <a:pPr lvl="0">
              <a:defRPr/>
            </a:pPr>
            <a:fld id="{1420946B-AF2D-47AE-90D4-DF2D2FF024E6}" type="slidenum">
              <a:rPr lang="en-US" altLang="ko-KR"/>
              <a:pPr lvl="0">
                <a:defRPr/>
              </a:pPr>
              <a:t>7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306763" y="849313"/>
            <a:ext cx="3313112" cy="2293937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992664" y="3271380"/>
            <a:ext cx="7941310" cy="2676585"/>
          </a:xfrm>
          <a:prstGeom prst="rect">
            <a:avLst/>
          </a:prstGeom>
        </p:spPr>
        <p:txBody>
          <a:bodyPr lIns="91275" tIns="45638" rIns="91275" bIns="45638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>
          <a:xfrm>
            <a:off x="5622798" y="6456612"/>
            <a:ext cx="4301543" cy="341063"/>
          </a:xfrm>
          <a:prstGeom prst="rect">
            <a:avLst/>
          </a:prstGeom>
        </p:spPr>
        <p:txBody>
          <a:bodyPr lIns="91275" tIns="45638" rIns="91275" bIns="45638"/>
          <a:lstStyle/>
          <a:p>
            <a:pPr lvl="0">
              <a:defRPr/>
            </a:pPr>
            <a:fld id="{1420946B-AF2D-47AE-90D4-DF2D2FF024E6}" type="slidenum">
              <a:rPr lang="en-US" altLang="ko-KR"/>
              <a:pPr lvl="0">
                <a:defRPr/>
              </a:pPr>
              <a:t>8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306763" y="849313"/>
            <a:ext cx="3313112" cy="2293937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992664" y="3271380"/>
            <a:ext cx="7941310" cy="2676585"/>
          </a:xfrm>
          <a:prstGeom prst="rect">
            <a:avLst/>
          </a:prstGeom>
        </p:spPr>
        <p:txBody>
          <a:bodyPr lIns="91275" tIns="45638" rIns="91275" bIns="45638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>
          <a:xfrm>
            <a:off x="5622798" y="6456612"/>
            <a:ext cx="4301543" cy="341063"/>
          </a:xfrm>
          <a:prstGeom prst="rect">
            <a:avLst/>
          </a:prstGeom>
        </p:spPr>
        <p:txBody>
          <a:bodyPr lIns="91275" tIns="45638" rIns="91275" bIns="45638"/>
          <a:lstStyle/>
          <a:p>
            <a:pPr lvl="0">
              <a:defRPr/>
            </a:pPr>
            <a:fld id="{1420946B-AF2D-47AE-90D4-DF2D2FF024E6}" type="slidenum">
              <a:rPr lang="en-US" altLang="ko-KR"/>
              <a:pPr lvl="0">
                <a:defRPr/>
              </a:pPr>
              <a:t>9</a:t>
            </a:fld>
            <a:endParaRPr lang="en-US" altLang="ko-K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/>
          <a:lstStyle/>
          <a:p>
            <a:fld id="{A35152DB-A164-4B75-88C3-54061C6B611E}" type="datetimeFigureOut">
              <a:rPr lang="ko-KR" altLang="en-US" smtClean="0"/>
              <a:pPr/>
              <a:t>2025-04-24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/>
          <a:lstStyle/>
          <a:p>
            <a:fld id="{ACEE703C-DBF5-4ED0-9267-4486FA8A83A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/>
          <a:lstStyle/>
          <a:p>
            <a:fld id="{A35152DB-A164-4B75-88C3-54061C6B611E}" type="datetimeFigureOut">
              <a:rPr lang="ko-KR" altLang="en-US" smtClean="0"/>
              <a:pPr/>
              <a:t>2025-04-24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/>
          <a:lstStyle/>
          <a:p>
            <a:fld id="{ACEE703C-DBF5-4ED0-9267-4486FA8A83A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/>
          <a:lstStyle/>
          <a:p>
            <a:fld id="{A35152DB-A164-4B75-88C3-54061C6B611E}" type="datetimeFigureOut">
              <a:rPr lang="ko-KR" altLang="en-US" smtClean="0"/>
              <a:pPr/>
              <a:t>2025-04-24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/>
          <a:lstStyle/>
          <a:p>
            <a:fld id="{ACEE703C-DBF5-4ED0-9267-4486FA8A83A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/>
          <a:lstStyle/>
          <a:p>
            <a:fld id="{A35152DB-A164-4B75-88C3-54061C6B611E}" type="datetimeFigureOut">
              <a:rPr lang="ko-KR" altLang="en-US" smtClean="0"/>
              <a:pPr/>
              <a:t>2025-04-24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/>
          <a:lstStyle/>
          <a:p>
            <a:fld id="{ACEE703C-DBF5-4ED0-9267-4486FA8A83A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/>
          <a:lstStyle/>
          <a:p>
            <a:fld id="{A35152DB-A164-4B75-88C3-54061C6B611E}" type="datetimeFigureOut">
              <a:rPr lang="ko-KR" altLang="en-US" smtClean="0"/>
              <a:pPr/>
              <a:t>2025-04-24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/>
          <a:lstStyle/>
          <a:p>
            <a:fld id="{ACEE703C-DBF5-4ED0-9267-4486FA8A83A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/>
          <a:lstStyle/>
          <a:p>
            <a:fld id="{A35152DB-A164-4B75-88C3-54061C6B611E}" type="datetimeFigureOut">
              <a:rPr lang="ko-KR" altLang="en-US" smtClean="0"/>
              <a:pPr/>
              <a:t>2025-04-24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/>
          <a:lstStyle/>
          <a:p>
            <a:fld id="{ACEE703C-DBF5-4ED0-9267-4486FA8A83A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/>
          <a:lstStyle/>
          <a:p>
            <a:fld id="{A35152DB-A164-4B75-88C3-54061C6B611E}" type="datetimeFigureOut">
              <a:rPr lang="ko-KR" altLang="en-US" smtClean="0"/>
              <a:pPr/>
              <a:t>2025-04-24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/>
          <a:lstStyle/>
          <a:p>
            <a:fld id="{ACEE703C-DBF5-4ED0-9267-4486FA8A83A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/>
          <a:lstStyle/>
          <a:p>
            <a:fld id="{A35152DB-A164-4B75-88C3-54061C6B611E}" type="datetimeFigureOut">
              <a:rPr lang="ko-KR" altLang="en-US" smtClean="0"/>
              <a:pPr/>
              <a:t>2025-04-24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/>
          <a:lstStyle/>
          <a:p>
            <a:fld id="{ACEE703C-DBF5-4ED0-9267-4486FA8A83A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/>
          <a:lstStyle/>
          <a:p>
            <a:fld id="{A35152DB-A164-4B75-88C3-54061C6B611E}" type="datetimeFigureOut">
              <a:rPr lang="ko-KR" altLang="en-US" smtClean="0"/>
              <a:pPr/>
              <a:t>2025-04-24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/>
          <a:lstStyle/>
          <a:p>
            <a:fld id="{ACEE703C-DBF5-4ED0-9267-4486FA8A83A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/>
          <a:lstStyle/>
          <a:p>
            <a:fld id="{A35152DB-A164-4B75-88C3-54061C6B611E}" type="datetimeFigureOut">
              <a:rPr lang="ko-KR" altLang="en-US" smtClean="0"/>
              <a:pPr/>
              <a:t>2025-04-24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/>
          <a:lstStyle/>
          <a:p>
            <a:fld id="{ACEE703C-DBF5-4ED0-9267-4486FA8A83A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/>
          <a:lstStyle/>
          <a:p>
            <a:fld id="{A35152DB-A164-4B75-88C3-54061C6B611E}" type="datetimeFigureOut">
              <a:rPr lang="ko-KR" altLang="en-US" smtClean="0"/>
              <a:pPr/>
              <a:t>2025-04-24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/>
          <a:lstStyle/>
          <a:p>
            <a:fld id="{ACEE703C-DBF5-4ED0-9267-4486FA8A83A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2.jpe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2685734" y="4855041"/>
            <a:ext cx="4534531" cy="4484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defRPr/>
            </a:pPr>
            <a:r>
              <a:rPr lang="ko-KR" altLang="en-US" sz="2000" b="0" spc="-1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품질경영팀 김제은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2406" y="1340768"/>
            <a:ext cx="914406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  <a:defRPr/>
            </a:pPr>
            <a:r>
              <a:rPr lang="ko-KR" altLang="en-US" sz="3600" b="1" dirty="0">
                <a:solidFill>
                  <a:srgbClr val="000000"/>
                </a:solidFill>
                <a:effectLst/>
                <a:ea typeface="맑은 고딕"/>
              </a:rPr>
              <a:t>불고기류 취약도구</a:t>
            </a:r>
            <a:r>
              <a:rPr lang="en-US" altLang="ko-KR" sz="3600" b="1" dirty="0">
                <a:solidFill>
                  <a:srgbClr val="000000"/>
                </a:solidFill>
                <a:effectLst/>
                <a:ea typeface="맑은 고딕"/>
              </a:rPr>
              <a:t>(</a:t>
            </a:r>
            <a:r>
              <a:rPr lang="ko-KR" altLang="en-US" sz="3600" b="1" dirty="0">
                <a:solidFill>
                  <a:srgbClr val="000000"/>
                </a:solidFill>
                <a:effectLst/>
                <a:ea typeface="맑은 고딕"/>
              </a:rPr>
              <a:t>청소</a:t>
            </a:r>
            <a:r>
              <a:rPr lang="en-US" altLang="ko-KR" sz="3600" b="1" dirty="0">
                <a:solidFill>
                  <a:srgbClr val="000000"/>
                </a:solidFill>
                <a:effectLst/>
                <a:ea typeface="맑은 고딕"/>
              </a:rPr>
              <a:t>,</a:t>
            </a:r>
            <a:r>
              <a:rPr lang="ko-KR" altLang="en-US" sz="3600" b="1" dirty="0">
                <a:solidFill>
                  <a:srgbClr val="000000"/>
                </a:solidFill>
                <a:effectLst/>
                <a:ea typeface="맑은 고딕"/>
              </a:rPr>
              <a:t>작업도구 등</a:t>
            </a:r>
            <a:r>
              <a:rPr lang="en-US" altLang="ko-KR" sz="3600" b="1" dirty="0">
                <a:solidFill>
                  <a:srgbClr val="000000"/>
                </a:solidFill>
                <a:effectLst/>
                <a:ea typeface="맑은 고딕"/>
              </a:rPr>
              <a:t>) </a:t>
            </a:r>
          </a:p>
          <a:p>
            <a:pPr algn="ctr">
              <a:buNone/>
              <a:defRPr/>
            </a:pPr>
            <a:r>
              <a:rPr lang="ko-KR" altLang="en-US" sz="3600" b="1" dirty="0">
                <a:solidFill>
                  <a:srgbClr val="000000"/>
                </a:solidFill>
                <a:effectLst/>
                <a:ea typeface="맑은 고딕"/>
              </a:rPr>
              <a:t>미생물검증을 통한 원인 분석 </a:t>
            </a:r>
            <a:endParaRPr lang="ko-KR" altLang="en-US" sz="7200" b="1" dirty="0">
              <a:effectLst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685734" y="4005064"/>
            <a:ext cx="4534531" cy="7460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defRPr/>
            </a:pPr>
            <a:r>
              <a:rPr lang="ko-KR" altLang="en-US" sz="3600" b="0" spc="-1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식품품질안전센터</a:t>
            </a:r>
            <a:endParaRPr lang="en-US" altLang="ko-KR" sz="3600" b="0" spc="-10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6"/>
          <p:cNvSpPr/>
          <p:nvPr/>
        </p:nvSpPr>
        <p:spPr>
          <a:xfrm>
            <a:off x="290720" y="71414"/>
            <a:ext cx="3294128" cy="4505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400" b="1" spc="-100">
                <a:solidFill>
                  <a:schemeClr val="tx1">
                    <a:lumMod val="75000"/>
                    <a:lumOff val="25000"/>
                  </a:schemeClr>
                </a:solidFill>
              </a:rPr>
              <a:t>3.</a:t>
            </a:r>
            <a:r>
              <a:rPr lang="ko-KR" altLang="en-US" sz="2400" b="1" spc="-100">
                <a:solidFill>
                  <a:schemeClr val="tx1">
                    <a:lumMod val="75000"/>
                    <a:lumOff val="25000"/>
                  </a:schemeClr>
                </a:solidFill>
              </a:rPr>
              <a:t> 현상 파악</a:t>
            </a:r>
          </a:p>
        </p:txBody>
      </p:sp>
      <p:sp>
        <p:nvSpPr>
          <p:cNvPr id="43" name="TextBox 2"/>
          <p:cNvSpPr txBox="1"/>
          <p:nvPr/>
        </p:nvSpPr>
        <p:spPr>
          <a:xfrm>
            <a:off x="290720" y="764704"/>
            <a:ext cx="44951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ko-KR" altLang="en-US" b="1" dirty="0"/>
              <a:t>▶ </a:t>
            </a:r>
            <a:r>
              <a:rPr lang="en-US" altLang="ko-KR" b="1" dirty="0"/>
              <a:t>4</a:t>
            </a:r>
            <a:r>
              <a:rPr lang="ko-KR" altLang="en-US" b="1" dirty="0"/>
              <a:t>월 </a:t>
            </a:r>
            <a:r>
              <a:rPr lang="ko-KR" altLang="en-US" b="1" dirty="0" err="1"/>
              <a:t>검증시</a:t>
            </a:r>
            <a:r>
              <a:rPr lang="ko-KR" altLang="en-US" b="1" dirty="0"/>
              <a:t> 기준 이탈된 작업도구 사진</a:t>
            </a:r>
          </a:p>
        </p:txBody>
      </p:sp>
      <p:sp>
        <p:nvSpPr>
          <p:cNvPr id="44" name="TextBox 2"/>
          <p:cNvSpPr txBox="1"/>
          <p:nvPr/>
        </p:nvSpPr>
        <p:spPr>
          <a:xfrm>
            <a:off x="704528" y="5373216"/>
            <a:ext cx="3024336" cy="2403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Font typeface="Arial"/>
              <a:buNone/>
              <a:defRPr/>
            </a:pPr>
            <a:r>
              <a:rPr lang="ko-KR" altLang="en-US" sz="1000" dirty="0"/>
              <a:t> 작업도구 보관함 </a:t>
            </a:r>
            <a:r>
              <a:rPr lang="en-US" altLang="ko-KR" sz="1000" dirty="0"/>
              <a:t>(</a:t>
            </a:r>
            <a:r>
              <a:rPr lang="ko-KR" altLang="en-US" sz="1000" dirty="0"/>
              <a:t>이탈도구</a:t>
            </a:r>
            <a:r>
              <a:rPr lang="en-US" altLang="ko-KR" sz="1000" dirty="0"/>
              <a:t>)</a:t>
            </a:r>
          </a:p>
        </p:txBody>
      </p:sp>
      <p:pic>
        <p:nvPicPr>
          <p:cNvPr id="54" name="그림 53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745604" y="1592796"/>
            <a:ext cx="3847355" cy="3672408"/>
          </a:xfrm>
          <a:prstGeom prst="rect">
            <a:avLst/>
          </a:prstGeom>
        </p:spPr>
      </p:pic>
      <p:pic>
        <p:nvPicPr>
          <p:cNvPr id="55" name="그림 54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5313040" y="1592796"/>
            <a:ext cx="4176464" cy="3672408"/>
          </a:xfrm>
          <a:prstGeom prst="rect">
            <a:avLst/>
          </a:prstGeom>
        </p:spPr>
      </p:pic>
      <p:sp>
        <p:nvSpPr>
          <p:cNvPr id="56" name="TextBox 2"/>
          <p:cNvSpPr txBox="1"/>
          <p:nvPr/>
        </p:nvSpPr>
        <p:spPr>
          <a:xfrm>
            <a:off x="5313040" y="5373216"/>
            <a:ext cx="352839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Font typeface="Arial"/>
              <a:buNone/>
              <a:defRPr/>
            </a:pPr>
            <a:r>
              <a:rPr lang="ko-KR" altLang="en-US" sz="1000" dirty="0"/>
              <a:t> </a:t>
            </a:r>
            <a:r>
              <a:rPr lang="ko-KR" altLang="en-US" sz="1000" dirty="0" err="1"/>
              <a:t>레또르뜨</a:t>
            </a:r>
            <a:r>
              <a:rPr lang="ko-KR" altLang="en-US" sz="1000" dirty="0"/>
              <a:t> 인근 보관된 칼 </a:t>
            </a:r>
            <a:r>
              <a:rPr lang="en-US" altLang="ko-KR" sz="1000" dirty="0"/>
              <a:t>(</a:t>
            </a:r>
            <a:r>
              <a:rPr lang="ko-KR" altLang="en-US" sz="1000" dirty="0"/>
              <a:t>이탈도구</a:t>
            </a:r>
            <a:r>
              <a:rPr lang="en-US" altLang="ko-KR" sz="1000" dirty="0"/>
              <a:t>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6"/>
          <p:cNvSpPr/>
          <p:nvPr/>
        </p:nvSpPr>
        <p:spPr>
          <a:xfrm>
            <a:off x="290720" y="71414"/>
            <a:ext cx="3294128" cy="4505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400" b="1" spc="-100">
                <a:solidFill>
                  <a:schemeClr val="tx1">
                    <a:lumMod val="75000"/>
                    <a:lumOff val="25000"/>
                  </a:schemeClr>
                </a:solidFill>
              </a:rPr>
              <a:t>3.</a:t>
            </a:r>
            <a:r>
              <a:rPr lang="ko-KR" altLang="en-US" sz="2400" b="1" spc="-100">
                <a:solidFill>
                  <a:schemeClr val="tx1">
                    <a:lumMod val="75000"/>
                    <a:lumOff val="25000"/>
                  </a:schemeClr>
                </a:solidFill>
              </a:rPr>
              <a:t> 현상 파악</a:t>
            </a:r>
          </a:p>
        </p:txBody>
      </p:sp>
      <p:sp>
        <p:nvSpPr>
          <p:cNvPr id="43" name="TextBox 2"/>
          <p:cNvSpPr txBox="1"/>
          <p:nvPr/>
        </p:nvSpPr>
        <p:spPr>
          <a:xfrm>
            <a:off x="344488" y="616913"/>
            <a:ext cx="3052127" cy="3638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ko-KR" altLang="en-US"/>
              <a:t>▶ </a:t>
            </a:r>
            <a:r>
              <a:rPr lang="en-US" altLang="ko-KR"/>
              <a:t>4</a:t>
            </a:r>
            <a:r>
              <a:rPr lang="ko-KR" altLang="en-US"/>
              <a:t>월 검사 장소 </a:t>
            </a:r>
            <a:r>
              <a:rPr lang="en-US" altLang="ko-KR"/>
              <a:t>:</a:t>
            </a:r>
            <a:r>
              <a:rPr lang="ko-KR" altLang="en-US"/>
              <a:t> 핫니더실</a:t>
            </a:r>
          </a:p>
        </p:txBody>
      </p:sp>
      <p:sp>
        <p:nvSpPr>
          <p:cNvPr id="50" name="TextBox 2"/>
          <p:cNvSpPr txBox="1"/>
          <p:nvPr/>
        </p:nvSpPr>
        <p:spPr>
          <a:xfrm>
            <a:off x="432910" y="5474661"/>
            <a:ext cx="90243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99920" indent="-199920">
              <a:buFont typeface="Arial"/>
              <a:buChar char="•"/>
              <a:defRPr/>
            </a:pPr>
            <a:r>
              <a:rPr lang="ko-KR" altLang="en-US" sz="1400" dirty="0"/>
              <a:t> </a:t>
            </a:r>
            <a:r>
              <a:rPr lang="ko-KR" altLang="en-US" sz="1400" b="1" dirty="0">
                <a:solidFill>
                  <a:srgbClr val="FF0000"/>
                </a:solidFill>
              </a:rPr>
              <a:t>작업도구 보관함은 자주 이탈되는 도구</a:t>
            </a:r>
            <a:r>
              <a:rPr lang="ko-KR" altLang="en-US" sz="1400" dirty="0"/>
              <a:t>로 교차오염 가능성이 높을 것으로 판단됨</a:t>
            </a:r>
            <a:r>
              <a:rPr lang="en-US" altLang="ko-KR" sz="1400" dirty="0"/>
              <a:t>.</a:t>
            </a:r>
          </a:p>
          <a:p>
            <a:pPr>
              <a:defRPr/>
            </a:pPr>
            <a:r>
              <a:rPr lang="en-US" altLang="ko-KR" sz="1400" dirty="0"/>
              <a:t>-  </a:t>
            </a:r>
            <a:r>
              <a:rPr lang="ko-KR" altLang="en-US" sz="1400" dirty="0"/>
              <a:t>보관함 틈새에 먼지가 자주 확인기도 하여 철저한 청소 및 관리가 필요함</a:t>
            </a:r>
          </a:p>
        </p:txBody>
      </p:sp>
      <p:sp>
        <p:nvSpPr>
          <p:cNvPr id="57" name="TextBox 2"/>
          <p:cNvSpPr txBox="1"/>
          <p:nvPr/>
        </p:nvSpPr>
        <p:spPr>
          <a:xfrm>
            <a:off x="432909" y="6063760"/>
            <a:ext cx="912860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ko-KR" altLang="en-US" sz="1400" b="1" dirty="0" err="1">
                <a:solidFill>
                  <a:srgbClr val="FF0000"/>
                </a:solidFill>
              </a:rPr>
              <a:t>레또르뜨</a:t>
            </a:r>
            <a:r>
              <a:rPr lang="ko-KR" altLang="en-US" sz="1400" b="1" dirty="0">
                <a:solidFill>
                  <a:srgbClr val="FF0000"/>
                </a:solidFill>
              </a:rPr>
              <a:t> 인근에 보관된 칼</a:t>
            </a:r>
            <a:endParaRPr lang="en-US" altLang="ko-KR" sz="1400" b="1" dirty="0">
              <a:solidFill>
                <a:srgbClr val="FF0000"/>
              </a:solidFill>
            </a:endParaRPr>
          </a:p>
          <a:p>
            <a:pPr>
              <a:defRPr/>
            </a:pPr>
            <a:r>
              <a:rPr lang="en-US" altLang="ko-KR" sz="1400" b="1" dirty="0"/>
              <a:t>-  </a:t>
            </a:r>
            <a:r>
              <a:rPr lang="ko-KR" altLang="en-US" sz="1400" dirty="0"/>
              <a:t>정확한 용도는 확인되지 않았으나</a:t>
            </a:r>
            <a:r>
              <a:rPr lang="en-US" altLang="ko-KR" sz="1400" dirty="0"/>
              <a:t>, </a:t>
            </a:r>
            <a:r>
              <a:rPr lang="ko-KR" altLang="en-US" sz="1400" dirty="0" err="1"/>
              <a:t>핫니더실에서</a:t>
            </a:r>
            <a:r>
              <a:rPr lang="ko-KR" altLang="en-US" sz="1400" dirty="0"/>
              <a:t> 보관중인 작업도구로 불고기류 </a:t>
            </a:r>
            <a:r>
              <a:rPr lang="ko-KR" altLang="en-US" sz="1400" dirty="0" err="1"/>
              <a:t>작업시</a:t>
            </a:r>
            <a:r>
              <a:rPr lang="ko-KR" altLang="en-US" sz="1400" dirty="0"/>
              <a:t> 교차오염 될 가능성 높으므로 용도에 맞는 곳에 보관 </a:t>
            </a:r>
            <a:r>
              <a:rPr lang="en-US" altLang="ko-KR" sz="1400" dirty="0"/>
              <a:t>(UV</a:t>
            </a:r>
            <a:r>
              <a:rPr lang="ko-KR" altLang="en-US" sz="1400" dirty="0"/>
              <a:t>살균기 내부 보관</a:t>
            </a:r>
            <a:r>
              <a:rPr lang="en-US" altLang="ko-KR" sz="1400" dirty="0"/>
              <a:t>) </a:t>
            </a:r>
            <a:r>
              <a:rPr lang="ko-KR" altLang="en-US" sz="1400" dirty="0"/>
              <a:t>하거나 청소 후 적절한 상태로 보관이 필요함</a:t>
            </a:r>
            <a:endParaRPr lang="en-US" altLang="ko-KR" sz="1400" dirty="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632520" y="1107316"/>
            <a:ext cx="3816424" cy="3937505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4506100" y="850398"/>
            <a:ext cx="5055412" cy="4293108"/>
          </a:xfrm>
          <a:prstGeom prst="rect">
            <a:avLst/>
          </a:prstGeom>
        </p:spPr>
      </p:pic>
      <p:sp>
        <p:nvSpPr>
          <p:cNvPr id="2" name="화살표: 오른쪽 1">
            <a:extLst>
              <a:ext uri="{FF2B5EF4-FFF2-40B4-BE49-F238E27FC236}">
                <a16:creationId xmlns:a16="http://schemas.microsoft.com/office/drawing/2014/main" id="{20C3D661-3452-7954-4417-00F104760243}"/>
              </a:ext>
            </a:extLst>
          </p:cNvPr>
          <p:cNvSpPr/>
          <p:nvPr/>
        </p:nvSpPr>
        <p:spPr>
          <a:xfrm>
            <a:off x="3972679" y="3284984"/>
            <a:ext cx="908313" cy="648071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2">
            <a:extLst>
              <a:ext uri="{FF2B5EF4-FFF2-40B4-BE49-F238E27FC236}">
                <a16:creationId xmlns:a16="http://schemas.microsoft.com/office/drawing/2014/main" id="{6AAB2BD6-09D3-ADF4-7FD8-B30375A49BA8}"/>
              </a:ext>
            </a:extLst>
          </p:cNvPr>
          <p:cNvSpPr txBox="1"/>
          <p:nvPr/>
        </p:nvSpPr>
        <p:spPr>
          <a:xfrm>
            <a:off x="4592960" y="5186156"/>
            <a:ext cx="30243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Font typeface="Arial"/>
              <a:buNone/>
              <a:defRPr/>
            </a:pPr>
            <a:r>
              <a:rPr lang="en-US" altLang="ko-KR" sz="1000" dirty="0"/>
              <a:t>4</a:t>
            </a:r>
            <a:r>
              <a:rPr lang="ko-KR" altLang="en-US" sz="1000" dirty="0"/>
              <a:t>월 검증 결과</a:t>
            </a:r>
            <a:r>
              <a:rPr lang="en-US" altLang="ko-KR" sz="1000" dirty="0"/>
              <a:t>(</a:t>
            </a:r>
            <a:r>
              <a:rPr lang="ko-KR" altLang="en-US" sz="1000" dirty="0"/>
              <a:t>확대</a:t>
            </a:r>
            <a:r>
              <a:rPr lang="en-US" altLang="ko-KR" sz="1000" dirty="0"/>
              <a:t>)</a:t>
            </a:r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6142D246-EB91-C5CA-EF3B-4B6703D50902}"/>
              </a:ext>
            </a:extLst>
          </p:cNvPr>
          <p:cNvSpPr txBox="1"/>
          <p:nvPr/>
        </p:nvSpPr>
        <p:spPr>
          <a:xfrm>
            <a:off x="560512" y="5021321"/>
            <a:ext cx="30243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Font typeface="Arial"/>
              <a:buNone/>
              <a:defRPr/>
            </a:pPr>
            <a:r>
              <a:rPr lang="en-US" altLang="ko-KR" sz="1000" dirty="0"/>
              <a:t>4</a:t>
            </a:r>
            <a:r>
              <a:rPr lang="ko-KR" altLang="en-US" sz="1000" dirty="0"/>
              <a:t>월 검증 결과</a:t>
            </a:r>
            <a:r>
              <a:rPr lang="en-US" altLang="ko-KR" sz="1000" dirty="0"/>
              <a:t> </a:t>
            </a:r>
            <a:r>
              <a:rPr lang="ko-KR" altLang="en-US" sz="1000" dirty="0"/>
              <a:t>보고 내용</a:t>
            </a:r>
            <a:endParaRPr lang="en-US" altLang="ko-KR" sz="1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6"/>
          <p:cNvSpPr/>
          <p:nvPr/>
        </p:nvSpPr>
        <p:spPr>
          <a:xfrm>
            <a:off x="290720" y="71414"/>
            <a:ext cx="3294128" cy="4505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400" b="1" spc="-100">
                <a:solidFill>
                  <a:schemeClr val="tx1">
                    <a:lumMod val="75000"/>
                    <a:lumOff val="25000"/>
                  </a:schemeClr>
                </a:solidFill>
              </a:rPr>
              <a:t>3.</a:t>
            </a:r>
            <a:r>
              <a:rPr lang="ko-KR" altLang="en-US" sz="2400" b="1" spc="-100">
                <a:solidFill>
                  <a:schemeClr val="tx1">
                    <a:lumMod val="75000"/>
                    <a:lumOff val="25000"/>
                  </a:schemeClr>
                </a:solidFill>
              </a:rPr>
              <a:t> 현상 파악</a:t>
            </a:r>
          </a:p>
        </p:txBody>
      </p:sp>
      <p:sp>
        <p:nvSpPr>
          <p:cNvPr id="43" name="TextBox 2"/>
          <p:cNvSpPr txBox="1"/>
          <p:nvPr/>
        </p:nvSpPr>
        <p:spPr>
          <a:xfrm>
            <a:off x="344488" y="760929"/>
            <a:ext cx="72042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ko-KR" altLang="en-US" dirty="0"/>
              <a:t>▶ </a:t>
            </a:r>
            <a:r>
              <a:rPr lang="en-US" altLang="ko-KR" dirty="0"/>
              <a:t>24</a:t>
            </a:r>
            <a:r>
              <a:rPr lang="ko-KR" altLang="en-US" dirty="0"/>
              <a:t>년 </a:t>
            </a:r>
            <a:r>
              <a:rPr lang="en-US" altLang="ko-KR" dirty="0"/>
              <a:t>4</a:t>
            </a:r>
            <a:r>
              <a:rPr lang="ko-KR" altLang="en-US" dirty="0"/>
              <a:t>월</a:t>
            </a:r>
            <a:r>
              <a:rPr lang="en-US" altLang="ko-KR" dirty="0"/>
              <a:t>, 25</a:t>
            </a:r>
            <a:r>
              <a:rPr lang="ko-KR" altLang="en-US" dirty="0"/>
              <a:t>년 </a:t>
            </a:r>
            <a:r>
              <a:rPr lang="en-US" altLang="ko-KR" dirty="0"/>
              <a:t>4</a:t>
            </a:r>
            <a:r>
              <a:rPr lang="ko-KR" altLang="en-US" dirty="0"/>
              <a:t>월 불고기류 완제품 일반세균 평균 값 비교 결과</a:t>
            </a:r>
          </a:p>
        </p:txBody>
      </p:sp>
      <p:sp>
        <p:nvSpPr>
          <p:cNvPr id="60" name="TextBox 2"/>
          <p:cNvSpPr txBox="1"/>
          <p:nvPr/>
        </p:nvSpPr>
        <p:spPr>
          <a:xfrm>
            <a:off x="440847" y="5642084"/>
            <a:ext cx="9024305" cy="299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99920" indent="-199920">
              <a:buFont typeface="Arial"/>
              <a:buChar char="•"/>
              <a:defRPr/>
            </a:pPr>
            <a:r>
              <a:rPr lang="ko-KR" altLang="en-US" sz="1400"/>
              <a:t> 불고기프리미엄</a:t>
            </a:r>
            <a:r>
              <a:rPr lang="en-US" altLang="ko-KR" sz="1400"/>
              <a:t>S</a:t>
            </a:r>
            <a:r>
              <a:rPr lang="ko-KR" altLang="en-US" sz="1400"/>
              <a:t>는 작년 대비 올해 일반세균 값이 </a:t>
            </a:r>
            <a:r>
              <a:rPr lang="en-US" altLang="ko-KR" sz="1400"/>
              <a:t>▲ +1383.3% 증가</a:t>
            </a:r>
          </a:p>
        </p:txBody>
      </p:sp>
      <p:sp>
        <p:nvSpPr>
          <p:cNvPr id="62" name="TextBox 2"/>
          <p:cNvSpPr txBox="1"/>
          <p:nvPr/>
        </p:nvSpPr>
        <p:spPr>
          <a:xfrm>
            <a:off x="440847" y="5994549"/>
            <a:ext cx="9024305" cy="299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99920" indent="-199920">
              <a:buFont typeface="Arial"/>
              <a:buChar char="•"/>
              <a:defRPr/>
            </a:pPr>
            <a:r>
              <a:rPr lang="ko-KR" altLang="en-US" sz="1400" dirty="0"/>
              <a:t> </a:t>
            </a:r>
            <a:r>
              <a:rPr lang="ko-KR" altLang="en-US" sz="1400" dirty="0" err="1"/>
              <a:t>스모크불고기</a:t>
            </a:r>
            <a:r>
              <a:rPr lang="en-US" altLang="ko-KR" sz="1400" dirty="0"/>
              <a:t>,</a:t>
            </a:r>
            <a:r>
              <a:rPr lang="ko-KR" altLang="en-US" sz="1400" dirty="0"/>
              <a:t> </a:t>
            </a:r>
            <a:r>
              <a:rPr lang="ko-KR" altLang="en-US" sz="1400" dirty="0" err="1"/>
              <a:t>바싹불고기</a:t>
            </a:r>
            <a:r>
              <a:rPr lang="ko-KR" altLang="en-US" sz="1400" dirty="0"/>
              <a:t> 모두 작년 대비 올해 일반세균 값 ▼-9</a:t>
            </a:r>
            <a:r>
              <a:rPr lang="en-US" altLang="ko-KR" sz="1400" dirty="0"/>
              <a:t>7</a:t>
            </a:r>
            <a:r>
              <a:rPr lang="ko-KR" altLang="en-US" sz="1400" dirty="0"/>
              <a:t>% 이상 감소되었음을 확인</a:t>
            </a:r>
          </a:p>
        </p:txBody>
      </p:sp>
      <p:sp>
        <p:nvSpPr>
          <p:cNvPr id="63" name="TextBox 2"/>
          <p:cNvSpPr txBox="1"/>
          <p:nvPr/>
        </p:nvSpPr>
        <p:spPr>
          <a:xfrm>
            <a:off x="440847" y="6294159"/>
            <a:ext cx="90243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99920" indent="-199920">
              <a:buFont typeface="Arial"/>
              <a:buChar char="•"/>
              <a:defRPr/>
            </a:pPr>
            <a:r>
              <a:rPr lang="ko-KR" altLang="en-US" sz="1400" dirty="0"/>
              <a:t> </a:t>
            </a:r>
            <a:r>
              <a:rPr lang="en-US" altLang="ko-KR" sz="1400" dirty="0"/>
              <a:t>4</a:t>
            </a:r>
            <a:r>
              <a:rPr lang="ko-KR" altLang="en-US" sz="1400" dirty="0"/>
              <a:t>월 기준으로 작년 대비 생산량 차이가 존재함</a:t>
            </a:r>
            <a:r>
              <a:rPr lang="en-US" altLang="ko-KR" sz="1400" dirty="0"/>
              <a:t>.</a:t>
            </a:r>
          </a:p>
          <a:p>
            <a:pPr>
              <a:defRPr/>
            </a:pPr>
            <a:r>
              <a:rPr lang="en-US" altLang="ko-KR" sz="1400" dirty="0"/>
              <a:t>- </a:t>
            </a:r>
            <a:r>
              <a:rPr lang="ko-KR" altLang="en-US" sz="1400" dirty="0"/>
              <a:t>완제품 결과값에 대한 미생물 증감률 추이를 지속적으로 관찰하여 개선 여부 확인할 예정임</a:t>
            </a:r>
          </a:p>
        </p:txBody>
      </p:sp>
      <p:graphicFrame>
        <p:nvGraphicFramePr>
          <p:cNvPr id="65" name="차트 64"/>
          <p:cNvGraphicFramePr/>
          <p:nvPr/>
        </p:nvGraphicFramePr>
        <p:xfrm>
          <a:off x="1064568" y="1371599"/>
          <a:ext cx="756084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6"/>
          <p:cNvSpPr/>
          <p:nvPr/>
        </p:nvSpPr>
        <p:spPr>
          <a:xfrm>
            <a:off x="290720" y="71414"/>
            <a:ext cx="3294128" cy="4505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400" b="1" spc="-100">
                <a:solidFill>
                  <a:schemeClr val="tx1">
                    <a:lumMod val="75000"/>
                    <a:lumOff val="25000"/>
                  </a:schemeClr>
                </a:solidFill>
              </a:rPr>
              <a:t>4.</a:t>
            </a:r>
            <a:r>
              <a:rPr lang="ko-KR" altLang="en-US" sz="2400" b="1" spc="-100">
                <a:solidFill>
                  <a:schemeClr val="tx1">
                    <a:lumMod val="75000"/>
                    <a:lumOff val="25000"/>
                  </a:schemeClr>
                </a:solidFill>
              </a:rPr>
              <a:t> 기대 효과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848544" y="1268760"/>
            <a:ext cx="792088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dirty="0"/>
              <a:t>1.</a:t>
            </a:r>
            <a:r>
              <a:rPr lang="ko-KR" altLang="en-US" dirty="0"/>
              <a:t> 품질 불량 예방  </a:t>
            </a:r>
          </a:p>
          <a:p>
            <a:pPr>
              <a:defRPr/>
            </a:pPr>
            <a:r>
              <a:rPr lang="ko-KR" altLang="en-US" dirty="0"/>
              <a:t>-  오염 도구 식별 및 제거로 이탈라인 원인 차단</a:t>
            </a:r>
          </a:p>
          <a:p>
            <a:pPr>
              <a:defRPr/>
            </a:pPr>
            <a:endParaRPr lang="ko-KR" altLang="en-US" dirty="0"/>
          </a:p>
          <a:p>
            <a:pPr>
              <a:defRPr/>
            </a:pPr>
            <a:r>
              <a:rPr lang="en-US" altLang="ko-KR" dirty="0"/>
              <a:t>2.</a:t>
            </a:r>
            <a:r>
              <a:rPr lang="ko-KR" altLang="en-US" dirty="0"/>
              <a:t> 위생 관리 체계 강화  </a:t>
            </a:r>
          </a:p>
          <a:p>
            <a:pPr marL="285750" indent="-285750">
              <a:buFontTx/>
              <a:buChar char="-"/>
              <a:defRPr/>
            </a:pPr>
            <a:r>
              <a:rPr lang="ko-KR" altLang="en-US" dirty="0"/>
              <a:t>취약도구 대상 최소 </a:t>
            </a:r>
            <a:r>
              <a:rPr lang="en-US" altLang="ko-KR" dirty="0"/>
              <a:t>6</a:t>
            </a:r>
            <a:r>
              <a:rPr lang="ko-KR" altLang="en-US" dirty="0"/>
              <a:t>회</a:t>
            </a:r>
            <a:r>
              <a:rPr lang="en-US" altLang="ko-KR" dirty="0"/>
              <a:t>/1</a:t>
            </a:r>
            <a:r>
              <a:rPr lang="ko-KR" altLang="en-US" dirty="0"/>
              <a:t>년 이상 모니터링 가능</a:t>
            </a:r>
          </a:p>
          <a:p>
            <a:pPr>
              <a:defRPr/>
            </a:pPr>
            <a:r>
              <a:rPr lang="en-US" altLang="ko-KR" dirty="0"/>
              <a:t>-</a:t>
            </a:r>
            <a:r>
              <a:rPr lang="ko-KR" altLang="en-US" dirty="0"/>
              <a:t>  작업 도구 위생 관리 체계화</a:t>
            </a:r>
          </a:p>
          <a:p>
            <a:pPr>
              <a:defRPr/>
            </a:pPr>
            <a:endParaRPr lang="ko-KR" altLang="en-US" dirty="0"/>
          </a:p>
          <a:p>
            <a:pPr>
              <a:defRPr/>
            </a:pPr>
            <a:r>
              <a:rPr lang="en-US" altLang="ko-KR" dirty="0"/>
              <a:t>3.</a:t>
            </a:r>
            <a:r>
              <a:rPr lang="ko-KR" altLang="en-US" dirty="0"/>
              <a:t> 작업자 인식 개선  </a:t>
            </a:r>
          </a:p>
          <a:p>
            <a:pPr>
              <a:defRPr/>
            </a:pPr>
            <a:r>
              <a:rPr lang="ko-KR" altLang="en-US" dirty="0"/>
              <a:t>-  작업 도구를 위생적으로 사용하는 것에 대한 인식 향상</a:t>
            </a:r>
          </a:p>
          <a:p>
            <a:pPr>
              <a:defRPr/>
            </a:pPr>
            <a:endParaRPr lang="ko-KR" altLang="en-US" dirty="0"/>
          </a:p>
          <a:p>
            <a:pPr>
              <a:defRPr/>
            </a:pPr>
            <a:r>
              <a:rPr lang="en-US" altLang="ko-KR" dirty="0"/>
              <a:t>4.</a:t>
            </a:r>
            <a:r>
              <a:rPr lang="ko-KR" altLang="en-US" dirty="0"/>
              <a:t> 고객 신뢰도 및 외부 감사 대응력 향상  </a:t>
            </a:r>
          </a:p>
          <a:p>
            <a:pPr>
              <a:defRPr/>
            </a:pPr>
            <a:r>
              <a:rPr lang="ko-KR" altLang="en-US" dirty="0"/>
              <a:t>-  검증 이력 확보로 감사 대응 자료 제공 가능</a:t>
            </a:r>
          </a:p>
          <a:p>
            <a:pPr>
              <a:defRPr/>
            </a:pPr>
            <a:endParaRPr lang="ko-KR" altLang="en-US" dirty="0"/>
          </a:p>
          <a:p>
            <a:pPr>
              <a:defRPr/>
            </a:pPr>
            <a:r>
              <a:rPr lang="en-US" altLang="ko-KR" dirty="0"/>
              <a:t>5.</a:t>
            </a:r>
            <a:r>
              <a:rPr lang="ko-KR" altLang="en-US" dirty="0"/>
              <a:t> 타 제품 개선 필요시 활용 가능  </a:t>
            </a:r>
          </a:p>
          <a:p>
            <a:pPr>
              <a:defRPr/>
            </a:pPr>
            <a:r>
              <a:rPr lang="ko-KR" altLang="en-US" dirty="0"/>
              <a:t>-  </a:t>
            </a:r>
            <a:r>
              <a:rPr lang="ko-KR" altLang="en-US" dirty="0" err="1"/>
              <a:t>Root</a:t>
            </a:r>
            <a:r>
              <a:rPr lang="ko-KR" altLang="en-US" dirty="0"/>
              <a:t> </a:t>
            </a:r>
            <a:r>
              <a:rPr lang="ko-KR" altLang="en-US" dirty="0" err="1"/>
              <a:t>Cause</a:t>
            </a:r>
            <a:r>
              <a:rPr lang="en-US" altLang="ko-KR" dirty="0"/>
              <a:t>(</a:t>
            </a:r>
            <a:r>
              <a:rPr lang="ko-KR" altLang="en-US" dirty="0"/>
              <a:t>근본 원인</a:t>
            </a:r>
            <a:r>
              <a:rPr lang="en-US" altLang="ko-KR" dirty="0"/>
              <a:t>)</a:t>
            </a:r>
            <a:r>
              <a:rPr lang="ko-KR" altLang="en-US" dirty="0"/>
              <a:t> 기반 문제 </a:t>
            </a:r>
            <a:r>
              <a:rPr lang="ko-KR" altLang="en-US" dirty="0" err="1"/>
              <a:t>해결시</a:t>
            </a:r>
            <a:r>
              <a:rPr lang="ko-KR" altLang="en-US" dirty="0"/>
              <a:t> 데이터로 활용 가능</a:t>
            </a:r>
          </a:p>
        </p:txBody>
      </p:sp>
      <p:sp>
        <p:nvSpPr>
          <p:cNvPr id="51" name="직사각형 20"/>
          <p:cNvSpPr/>
          <p:nvPr/>
        </p:nvSpPr>
        <p:spPr>
          <a:xfrm>
            <a:off x="324227" y="822113"/>
            <a:ext cx="9145016" cy="5616624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pic>
        <p:nvPicPr>
          <p:cNvPr id="53" name="그림 52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433567" y="2179116"/>
            <a:ext cx="498302" cy="490464"/>
          </a:xfrm>
          <a:prstGeom prst="rect">
            <a:avLst/>
          </a:prstGeom>
        </p:spPr>
      </p:pic>
      <p:pic>
        <p:nvPicPr>
          <p:cNvPr id="54" name="그림 53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396184" y="1309187"/>
            <a:ext cx="544680" cy="534655"/>
          </a:xfrm>
          <a:prstGeom prst="rect">
            <a:avLst/>
          </a:prstGeom>
        </p:spPr>
      </p:pic>
      <p:pic>
        <p:nvPicPr>
          <p:cNvPr id="55" name="그림 54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444518" y="3304856"/>
            <a:ext cx="448013" cy="409097"/>
          </a:xfrm>
          <a:prstGeom prst="rect">
            <a:avLst/>
          </a:prstGeom>
        </p:spPr>
      </p:pic>
      <p:pic>
        <p:nvPicPr>
          <p:cNvPr id="56" name="그림 55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488504" y="4101005"/>
            <a:ext cx="398954" cy="504056"/>
          </a:xfrm>
          <a:prstGeom prst="rect">
            <a:avLst/>
          </a:prstGeom>
        </p:spPr>
      </p:pic>
      <p:pic>
        <p:nvPicPr>
          <p:cNvPr id="57" name="그림 56"/>
          <p:cNvPicPr>
            <a:picLocks noChangeAspect="1"/>
          </p:cNvPicPr>
          <p:nvPr/>
        </p:nvPicPr>
        <p:blipFill rotWithShape="1">
          <a:blip r:embed="rId8"/>
          <a:stretch>
            <a:fillRect/>
          </a:stretch>
        </p:blipFill>
        <p:spPr>
          <a:xfrm>
            <a:off x="451101" y="4885794"/>
            <a:ext cx="489763" cy="48012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6"/>
          <p:cNvSpPr/>
          <p:nvPr/>
        </p:nvSpPr>
        <p:spPr>
          <a:xfrm>
            <a:off x="290720" y="71414"/>
            <a:ext cx="3294128" cy="4505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400" b="1" spc="-100">
                <a:solidFill>
                  <a:schemeClr val="tx1">
                    <a:lumMod val="75000"/>
                    <a:lumOff val="25000"/>
                  </a:schemeClr>
                </a:solidFill>
              </a:rPr>
              <a:t>5.</a:t>
            </a:r>
            <a:r>
              <a:rPr lang="ko-KR" altLang="en-US" sz="2400" b="1" spc="-100">
                <a:solidFill>
                  <a:schemeClr val="tx1">
                    <a:lumMod val="75000"/>
                    <a:lumOff val="25000"/>
                  </a:schemeClr>
                </a:solidFill>
              </a:rPr>
              <a:t> 향후 일정 소개</a:t>
            </a:r>
          </a:p>
        </p:txBody>
      </p:sp>
      <p:cxnSp>
        <p:nvCxnSpPr>
          <p:cNvPr id="3" name="직선 화살표 연결선 2"/>
          <p:cNvCxnSpPr/>
          <p:nvPr/>
        </p:nvCxnSpPr>
        <p:spPr>
          <a:xfrm>
            <a:off x="380492" y="3429000"/>
            <a:ext cx="9145016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" name="타원 3"/>
          <p:cNvSpPr/>
          <p:nvPr/>
        </p:nvSpPr>
        <p:spPr>
          <a:xfrm>
            <a:off x="848544" y="3212976"/>
            <a:ext cx="576064" cy="450556"/>
          </a:xfrm>
          <a:prstGeom prst="ellipse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1100">
                <a:solidFill>
                  <a:schemeClr val="tx1"/>
                </a:solidFill>
              </a:rPr>
              <a:t>4</a:t>
            </a:r>
            <a:r>
              <a:rPr lang="ko-KR" altLang="en-US" sz="1100">
                <a:solidFill>
                  <a:schemeClr val="tx1"/>
                </a:solidFill>
              </a:rPr>
              <a:t>월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6709" y="3789040"/>
            <a:ext cx="1573530" cy="2571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171450" indent="-171450" algn="ctr">
              <a:buFont typeface="Wingdings"/>
              <a:buChar char="ü"/>
              <a:defRPr/>
            </a:pPr>
            <a:r>
              <a:rPr lang="ko-KR" altLang="en-US" sz="1100"/>
              <a:t>핫니더실 검증 진행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85010" y="2636912"/>
            <a:ext cx="1716405" cy="25678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171450" indent="-171450" algn="ctr">
              <a:buFont typeface="Wingdings"/>
              <a:buChar char="ü"/>
              <a:defRPr/>
            </a:pPr>
            <a:r>
              <a:rPr lang="ko-KR" altLang="en-US" sz="1100"/>
              <a:t>소스믹싱실 검증 진행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737610" y="3796638"/>
            <a:ext cx="1573530" cy="25910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171450" indent="-171450" algn="ctr">
              <a:buFont typeface="Wingdings"/>
              <a:buChar char="ü"/>
              <a:defRPr/>
            </a:pPr>
            <a:r>
              <a:rPr lang="ko-KR" altLang="en-US" sz="1100"/>
              <a:t>템퍼링실 검증 진행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023734" y="3717032"/>
            <a:ext cx="1564006" cy="2625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171450" indent="-171450" algn="ctr">
              <a:buFont typeface="Wingdings"/>
              <a:buChar char="ü"/>
              <a:defRPr/>
            </a:pPr>
            <a:r>
              <a:rPr lang="ko-KR" altLang="en-US" sz="1100"/>
              <a:t>차마커실 검증 진행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328285" y="2720747"/>
            <a:ext cx="1716404" cy="25867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171450" indent="-171450" algn="ctr">
              <a:buFont typeface="Wingdings"/>
              <a:buChar char="ü"/>
              <a:defRPr/>
            </a:pPr>
            <a:r>
              <a:rPr lang="ko-KR" altLang="en-US" sz="1100"/>
              <a:t>오븐포장실 검증 진행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13739" y="4005064"/>
            <a:ext cx="237170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 algn="ctr">
              <a:buFont typeface="Wingdings"/>
              <a:buChar char="ü"/>
              <a:defRPr/>
            </a:pPr>
            <a:r>
              <a:rPr lang="ko-KR" altLang="en-US" sz="1100"/>
              <a:t>이탈구역 최종 재검증 후 마무리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097459" y="3307449"/>
            <a:ext cx="441778" cy="2625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o-KR" altLang="en-US" sz="1100" b="1">
                <a:solidFill>
                  <a:srgbClr val="FF0000"/>
                </a:solidFill>
              </a:rPr>
              <a:t>完</a:t>
            </a:r>
          </a:p>
        </p:txBody>
      </p:sp>
      <p:sp>
        <p:nvSpPr>
          <p:cNvPr id="16" name="타원 3"/>
          <p:cNvSpPr/>
          <p:nvPr/>
        </p:nvSpPr>
        <p:spPr>
          <a:xfrm>
            <a:off x="2360712" y="3203722"/>
            <a:ext cx="576064" cy="450556"/>
          </a:xfrm>
          <a:prstGeom prst="ellipse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1100">
                <a:solidFill>
                  <a:schemeClr val="tx1"/>
                </a:solidFill>
              </a:rPr>
              <a:t>5</a:t>
            </a:r>
            <a:r>
              <a:rPr lang="ko-KR" altLang="en-US" sz="1100">
                <a:solidFill>
                  <a:schemeClr val="tx1"/>
                </a:solidFill>
              </a:rPr>
              <a:t>월</a:t>
            </a:r>
          </a:p>
        </p:txBody>
      </p:sp>
      <p:sp>
        <p:nvSpPr>
          <p:cNvPr id="17" name="타원 3"/>
          <p:cNvSpPr/>
          <p:nvPr/>
        </p:nvSpPr>
        <p:spPr>
          <a:xfrm>
            <a:off x="4088904" y="3203722"/>
            <a:ext cx="576064" cy="450556"/>
          </a:xfrm>
          <a:prstGeom prst="ellipse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1100">
                <a:solidFill>
                  <a:schemeClr val="tx1"/>
                </a:solidFill>
              </a:rPr>
              <a:t>6</a:t>
            </a:r>
            <a:r>
              <a:rPr lang="ko-KR" altLang="en-US" sz="1100">
                <a:solidFill>
                  <a:schemeClr val="tx1"/>
                </a:solidFill>
              </a:rPr>
              <a:t>월</a:t>
            </a:r>
          </a:p>
        </p:txBody>
      </p:sp>
      <p:sp>
        <p:nvSpPr>
          <p:cNvPr id="18" name="타원 3"/>
          <p:cNvSpPr/>
          <p:nvPr/>
        </p:nvSpPr>
        <p:spPr>
          <a:xfrm>
            <a:off x="5817096" y="3203722"/>
            <a:ext cx="576064" cy="450556"/>
          </a:xfrm>
          <a:prstGeom prst="ellipse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1100">
                <a:solidFill>
                  <a:schemeClr val="tx1"/>
                </a:solidFill>
              </a:rPr>
              <a:t>7</a:t>
            </a:r>
            <a:r>
              <a:rPr lang="ko-KR" altLang="en-US" sz="1100">
                <a:solidFill>
                  <a:schemeClr val="tx1"/>
                </a:solidFill>
              </a:rPr>
              <a:t>월</a:t>
            </a:r>
          </a:p>
        </p:txBody>
      </p:sp>
      <p:sp>
        <p:nvSpPr>
          <p:cNvPr id="19" name="타원 3"/>
          <p:cNvSpPr/>
          <p:nvPr/>
        </p:nvSpPr>
        <p:spPr>
          <a:xfrm>
            <a:off x="7401272" y="3203722"/>
            <a:ext cx="576064" cy="450556"/>
          </a:xfrm>
          <a:prstGeom prst="ellipse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1100">
                <a:solidFill>
                  <a:schemeClr val="tx1"/>
                </a:solidFill>
              </a:rPr>
              <a:t>8</a:t>
            </a:r>
            <a:r>
              <a:rPr lang="ko-KR" altLang="en-US" sz="1100">
                <a:solidFill>
                  <a:schemeClr val="tx1"/>
                </a:solidFill>
              </a:rPr>
              <a:t>월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29000" y="2964567"/>
            <a:ext cx="3048000" cy="9292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5500" b="0" spc="-50">
                <a:solidFill>
                  <a:schemeClr val="dk1"/>
                </a:solidFill>
                <a:latin typeface="나눔고딕 ExtraBold"/>
                <a:ea typeface="나눔고딕 ExtraBold"/>
              </a:rPr>
              <a:t>Q &amp; A</a:t>
            </a:r>
            <a:endParaRPr lang="en-US" sz="5500" b="0" spc="-50">
              <a:solidFill>
                <a:schemeClr val="dk1"/>
              </a:solidFill>
              <a:latin typeface="나눔고딕 ExtraBold"/>
              <a:ea typeface="나눔고딕 ExtraBold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49219" y="5088255"/>
            <a:ext cx="3048000" cy="64500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altLang="ko-KR" sz="1300" b="0" spc="-1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고딕 ExtraBold"/>
                <a:ea typeface="나눔고딕 ExtraBold"/>
              </a:rPr>
              <a:t>“Better Food Better World”</a:t>
            </a:r>
          </a:p>
          <a:p>
            <a:pPr algn="ctr">
              <a:lnSpc>
                <a:spcPct val="150000"/>
              </a:lnSpc>
              <a:spcAft>
                <a:spcPts val="600"/>
              </a:spcAft>
              <a:defRPr/>
            </a:pPr>
            <a:r>
              <a:rPr lang="ko-KR" altLang="en-US" sz="1100" b="1" spc="-1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고딕"/>
                <a:ea typeface="나눔고딕"/>
              </a:rPr>
              <a:t>더 좋은 식품으로 더 좋은 세상을 꿈꿉니다</a:t>
            </a:r>
            <a:r>
              <a:rPr lang="en-US" altLang="ko-KR" sz="1100" b="1" spc="-1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고딕"/>
                <a:ea typeface="나눔고딕"/>
              </a:rPr>
              <a:t>.</a:t>
            </a:r>
          </a:p>
        </p:txBody>
      </p:sp>
      <p:pic>
        <p:nvPicPr>
          <p:cNvPr id="3" name="Picture 7" descr="sfood_bottom-01.png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1897865" y="6077074"/>
            <a:ext cx="6150707" cy="44827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00842" y="2780928"/>
            <a:ext cx="4304315" cy="9079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o-KR" altLang="en-US" sz="5400" b="0" spc="-50">
                <a:solidFill>
                  <a:schemeClr val="bg1">
                    <a:lumMod val="65000"/>
                  </a:schemeClr>
                </a:solidFill>
                <a:latin typeface="+mj-ea"/>
                <a:ea typeface="+mj-ea"/>
              </a:rPr>
              <a:t>감사합니다</a:t>
            </a:r>
            <a:r>
              <a:rPr lang="en-US" altLang="ko-KR" sz="5400" b="0" spc="-50">
                <a:solidFill>
                  <a:schemeClr val="bg1">
                    <a:lumMod val="65000"/>
                  </a:schemeClr>
                </a:solidFill>
                <a:latin typeface="+mj-ea"/>
                <a:ea typeface="+mj-ea"/>
              </a:rPr>
              <a:t>.</a:t>
            </a:r>
            <a:endParaRPr lang="en-US" sz="5400" b="0" spc="-50">
              <a:solidFill>
                <a:schemeClr val="bg1">
                  <a:lumMod val="65000"/>
                </a:schemeClr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6"/>
          <p:cNvSpPr/>
          <p:nvPr/>
        </p:nvSpPr>
        <p:spPr>
          <a:xfrm>
            <a:off x="290720" y="71414"/>
            <a:ext cx="1304694" cy="4505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2400" b="1" spc="-100">
                <a:solidFill>
                  <a:schemeClr val="tx1">
                    <a:lumMod val="75000"/>
                    <a:lumOff val="25000"/>
                  </a:schemeClr>
                </a:solidFill>
              </a:rPr>
              <a:t>목 차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116028" y="2154555"/>
            <a:ext cx="4413036" cy="52071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defRPr/>
            </a:pPr>
            <a:r>
              <a:rPr lang="en-US" altLang="ko-KR" sz="2800" b="1"/>
              <a:t>1.</a:t>
            </a:r>
            <a:r>
              <a:rPr lang="ko-KR" altLang="en-US" sz="2800" b="1"/>
              <a:t> </a:t>
            </a:r>
            <a:r>
              <a:rPr lang="en-US" altLang="ko-KR" sz="2800" b="1"/>
              <a:t>MBO</a:t>
            </a:r>
            <a:r>
              <a:rPr lang="ko-KR" altLang="en-US" sz="2800" b="1"/>
              <a:t>과제 선정 배경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116028" y="2888192"/>
            <a:ext cx="2177199" cy="52322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altLang="ko-KR" sz="2800" b="1" dirty="0"/>
              <a:t>2.</a:t>
            </a:r>
            <a:r>
              <a:rPr lang="ko-KR" altLang="en-US" sz="2800" b="1" dirty="0"/>
              <a:t> 팀원 소개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116028" y="3624335"/>
            <a:ext cx="2177199" cy="52322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altLang="ko-KR" sz="2800" b="1" dirty="0"/>
              <a:t>3.</a:t>
            </a:r>
            <a:r>
              <a:rPr lang="ko-KR" altLang="en-US" sz="2800" b="1" dirty="0"/>
              <a:t> 현상 파악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116028" y="4360478"/>
            <a:ext cx="2177199" cy="52322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altLang="ko-KR" sz="2800" b="1" dirty="0"/>
              <a:t>4.</a:t>
            </a:r>
            <a:r>
              <a:rPr lang="ko-KR" altLang="en-US" sz="2800" b="1" dirty="0"/>
              <a:t> 기대 효과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116027" y="5097780"/>
            <a:ext cx="2994963" cy="522062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altLang="ko-KR" sz="2800" b="1"/>
              <a:t>5.</a:t>
            </a:r>
            <a:r>
              <a:rPr lang="ko-KR" altLang="en-US" sz="2800" b="1"/>
              <a:t> 향후 일정 소개</a:t>
            </a:r>
          </a:p>
        </p:txBody>
      </p:sp>
      <p:sp>
        <p:nvSpPr>
          <p:cNvPr id="28" name="직사각형 27"/>
          <p:cNvSpPr/>
          <p:nvPr/>
        </p:nvSpPr>
        <p:spPr>
          <a:xfrm>
            <a:off x="488504" y="764704"/>
            <a:ext cx="9145016" cy="5616624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9" name="TextBox 28"/>
          <p:cNvSpPr txBox="1"/>
          <p:nvPr/>
        </p:nvSpPr>
        <p:spPr>
          <a:xfrm>
            <a:off x="776536" y="1262177"/>
            <a:ext cx="3001080" cy="7288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ko-KR" sz="4200" b="1"/>
              <a:t>CONTENTS</a:t>
            </a:r>
          </a:p>
        </p:txBody>
      </p:sp>
      <p:cxnSp>
        <p:nvCxnSpPr>
          <p:cNvPr id="8" name="직선 연결선 7"/>
          <p:cNvCxnSpPr/>
          <p:nvPr/>
        </p:nvCxnSpPr>
        <p:spPr>
          <a:xfrm flipH="1">
            <a:off x="920552" y="5949280"/>
            <a:ext cx="8376186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" name="직선 연결선 2"/>
          <p:cNvCxnSpPr/>
          <p:nvPr/>
        </p:nvCxnSpPr>
        <p:spPr>
          <a:xfrm flipH="1">
            <a:off x="4088474" y="1628800"/>
            <a:ext cx="520826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 Box 96"/>
          <p:cNvSpPr txBox="1">
            <a:spLocks noChangeArrowheads="1"/>
          </p:cNvSpPr>
          <p:nvPr/>
        </p:nvSpPr>
        <p:spPr>
          <a:xfrm>
            <a:off x="488504" y="90570"/>
            <a:ext cx="8136373" cy="45045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/>
                <a:ea typeface="굴림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/>
                <a:ea typeface="굴림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/>
                <a:ea typeface="굴림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/>
                <a:ea typeface="굴림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/>
                <a:ea typeface="굴림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/>
                <a:ea typeface="굴림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/>
                <a:ea typeface="굴림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/>
                <a:ea typeface="굴림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/>
                <a:ea typeface="굴림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altLang="ko-KR" sz="2400">
                <a:latin typeface="HY각헤드라인M"/>
                <a:ea typeface="HY각헤드라인M"/>
              </a:rPr>
              <a:t>0. </a:t>
            </a:r>
            <a:r>
              <a:rPr lang="ko-KR" altLang="en-US" sz="2400">
                <a:latin typeface="HY각헤드라인M"/>
                <a:ea typeface="HY각헤드라인M"/>
              </a:rPr>
              <a:t>과제 등록서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FD73F20-37A5-CF55-DE7F-F7848B938E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936555" y="-603448"/>
            <a:ext cx="11938227" cy="79928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6"/>
          <p:cNvSpPr/>
          <p:nvPr/>
        </p:nvSpPr>
        <p:spPr>
          <a:xfrm>
            <a:off x="290720" y="71414"/>
            <a:ext cx="3294128" cy="4505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400" b="1" spc="-100">
                <a:solidFill>
                  <a:schemeClr val="tx1">
                    <a:lumMod val="75000"/>
                    <a:lumOff val="25000"/>
                  </a:schemeClr>
                </a:solidFill>
              </a:rPr>
              <a:t>1.</a:t>
            </a:r>
            <a:r>
              <a:rPr lang="ko-KR" altLang="en-US" sz="2400" b="1" spc="-1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2400" b="1" spc="-100">
                <a:solidFill>
                  <a:schemeClr val="tx1">
                    <a:lumMod val="75000"/>
                    <a:lumOff val="25000"/>
                  </a:schemeClr>
                </a:solidFill>
              </a:rPr>
              <a:t>MBO</a:t>
            </a:r>
            <a:r>
              <a:rPr lang="ko-KR" altLang="en-US" sz="2400" b="1" spc="-100">
                <a:solidFill>
                  <a:schemeClr val="tx1">
                    <a:lumMod val="75000"/>
                    <a:lumOff val="25000"/>
                  </a:schemeClr>
                </a:solidFill>
              </a:rPr>
              <a:t>과제 선정 배경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008784" y="7219693"/>
            <a:ext cx="6340956" cy="29362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ko-KR" sz="1400"/>
              <a:t>-</a:t>
            </a:r>
            <a:r>
              <a:rPr lang="ko-KR" altLang="en-US" sz="1400"/>
              <a:t>  </a:t>
            </a:r>
            <a:r>
              <a:rPr lang="en-US" altLang="ko-KR" sz="1400"/>
              <a:t>10</a:t>
            </a:r>
            <a:r>
              <a:rPr lang="ko-KR" altLang="en-US" sz="1400"/>
              <a:t>위 이내 이탈 발생량 높은 완제품 중 </a:t>
            </a:r>
            <a:r>
              <a:rPr lang="ko-KR" altLang="en-US" sz="1400" b="1">
                <a:solidFill>
                  <a:srgbClr val="FF0000"/>
                </a:solidFill>
              </a:rPr>
              <a:t>불고기류</a:t>
            </a:r>
            <a:r>
              <a:rPr lang="ko-KR" altLang="en-US" sz="1400">
                <a:solidFill>
                  <a:srgbClr val="FF0000"/>
                </a:solidFill>
              </a:rPr>
              <a:t> </a:t>
            </a:r>
            <a:r>
              <a:rPr lang="en-US" altLang="ko-KR" sz="1400" b="1">
                <a:solidFill>
                  <a:srgbClr val="FF0000"/>
                </a:solidFill>
              </a:rPr>
              <a:t>4</a:t>
            </a:r>
            <a:r>
              <a:rPr lang="ko-KR" altLang="en-US" sz="1400" b="1">
                <a:solidFill>
                  <a:srgbClr val="FF0000"/>
                </a:solidFill>
              </a:rPr>
              <a:t>가지로 다수 차지함 확인</a:t>
            </a:r>
            <a:endParaRPr lang="ko-KR" altLang="en-US" sz="1400"/>
          </a:p>
        </p:txBody>
      </p:sp>
      <p:sp>
        <p:nvSpPr>
          <p:cNvPr id="33" name="TextBox 32"/>
          <p:cNvSpPr txBox="1"/>
          <p:nvPr/>
        </p:nvSpPr>
        <p:spPr>
          <a:xfrm>
            <a:off x="-4624064" y="7219692"/>
            <a:ext cx="7992888" cy="2936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400"/>
              <a:t>-</a:t>
            </a:r>
            <a:r>
              <a:rPr lang="ko-KR" altLang="en-US" sz="1400"/>
              <a:t>  불고기프리미엄</a:t>
            </a:r>
            <a:r>
              <a:rPr lang="en-US" altLang="ko-KR" sz="1400"/>
              <a:t>S 128</a:t>
            </a:r>
            <a:r>
              <a:rPr lang="ko-KR" altLang="en-US" sz="1400"/>
              <a:t>건</a:t>
            </a:r>
            <a:r>
              <a:rPr lang="en-US" altLang="ko-KR" sz="1400"/>
              <a:t>,</a:t>
            </a:r>
            <a:r>
              <a:rPr lang="ko-KR" altLang="en-US" sz="1400"/>
              <a:t> 스모크불고기 </a:t>
            </a:r>
            <a:r>
              <a:rPr lang="en-US" altLang="ko-KR" sz="1400"/>
              <a:t>101</a:t>
            </a:r>
            <a:r>
              <a:rPr lang="ko-KR" altLang="en-US" sz="1400"/>
              <a:t>건 타 제품 이탈 건수보다 많은 비중 차지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612112" y="7749480"/>
            <a:ext cx="8640963" cy="2972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  <a:defRPr/>
            </a:pPr>
            <a:r>
              <a:rPr lang="ko-KR" altLang="en-US" sz="1400" b="1"/>
              <a:t> </a:t>
            </a:r>
            <a:r>
              <a:rPr lang="en-US" altLang="ko-KR" sz="1400" b="1"/>
              <a:t>24</a:t>
            </a:r>
            <a:r>
              <a:rPr lang="ko-KR" altLang="en-US" sz="1400" b="1"/>
              <a:t>년도에 생산된 제품 중 완제품 미생물 기준 이탈되거나 이탈 가능성 높은 제품 기준으로 </a:t>
            </a:r>
            <a:r>
              <a:rPr lang="en-US" altLang="ko-KR" sz="1400" b="1"/>
              <a:t>data</a:t>
            </a:r>
            <a:r>
              <a:rPr lang="ko-KR" altLang="en-US" sz="1400" b="1"/>
              <a:t> 산출</a:t>
            </a:r>
          </a:p>
        </p:txBody>
      </p:sp>
      <p:sp>
        <p:nvSpPr>
          <p:cNvPr id="43" name="직사각형 20"/>
          <p:cNvSpPr/>
          <p:nvPr/>
        </p:nvSpPr>
        <p:spPr>
          <a:xfrm>
            <a:off x="324227" y="822113"/>
            <a:ext cx="9145016" cy="5616624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graphicFrame>
        <p:nvGraphicFramePr>
          <p:cNvPr id="60" name="차트 59"/>
          <p:cNvGraphicFramePr/>
          <p:nvPr/>
        </p:nvGraphicFramePr>
        <p:xfrm>
          <a:off x="992560" y="1371600"/>
          <a:ext cx="7848872" cy="43616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0"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6"/>
          <p:cNvSpPr/>
          <p:nvPr/>
        </p:nvSpPr>
        <p:spPr>
          <a:xfrm>
            <a:off x="290720" y="71414"/>
            <a:ext cx="3294128" cy="4505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400" b="1" spc="-100">
                <a:solidFill>
                  <a:schemeClr val="tx1">
                    <a:lumMod val="75000"/>
                    <a:lumOff val="25000"/>
                  </a:schemeClr>
                </a:solidFill>
              </a:rPr>
              <a:t>1.</a:t>
            </a:r>
            <a:r>
              <a:rPr lang="ko-KR" altLang="en-US" sz="2400" b="1" spc="-1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2400" b="1" spc="-100">
                <a:solidFill>
                  <a:schemeClr val="tx1">
                    <a:lumMod val="75000"/>
                    <a:lumOff val="25000"/>
                  </a:schemeClr>
                </a:solidFill>
              </a:rPr>
              <a:t>MBO</a:t>
            </a:r>
            <a:r>
              <a:rPr lang="ko-KR" altLang="en-US" sz="2400" b="1" spc="-100">
                <a:solidFill>
                  <a:schemeClr val="tx1">
                    <a:lumMod val="75000"/>
                    <a:lumOff val="25000"/>
                  </a:schemeClr>
                </a:solidFill>
              </a:rPr>
              <a:t>과제 선정 배경</a:t>
            </a:r>
          </a:p>
        </p:txBody>
      </p:sp>
      <p:sp>
        <p:nvSpPr>
          <p:cNvPr id="43" name="직사각형 20"/>
          <p:cNvSpPr/>
          <p:nvPr/>
        </p:nvSpPr>
        <p:spPr>
          <a:xfrm>
            <a:off x="324227" y="822113"/>
            <a:ext cx="9145016" cy="5616624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pic>
        <p:nvPicPr>
          <p:cNvPr id="47" name="그림 46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476745" y="908720"/>
            <a:ext cx="4476254" cy="4392488"/>
          </a:xfrm>
          <a:prstGeom prst="rect">
            <a:avLst/>
          </a:prstGeom>
        </p:spPr>
      </p:pic>
      <p:pic>
        <p:nvPicPr>
          <p:cNvPr id="48" name="그림 47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5097016" y="964620"/>
            <a:ext cx="4105848" cy="4336588"/>
          </a:xfrm>
          <a:prstGeom prst="rect">
            <a:avLst/>
          </a:prstGeom>
        </p:spPr>
      </p:pic>
      <p:sp>
        <p:nvSpPr>
          <p:cNvPr id="49" name="TextBox 33"/>
          <p:cNvSpPr txBox="1"/>
          <p:nvPr/>
        </p:nvSpPr>
        <p:spPr>
          <a:xfrm>
            <a:off x="436251" y="5639357"/>
            <a:ext cx="9145016" cy="2928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  <a:defRPr/>
            </a:pPr>
            <a:r>
              <a:rPr lang="ko-KR" altLang="en-US" sz="1400"/>
              <a:t> </a:t>
            </a:r>
            <a:r>
              <a:rPr lang="en-US" altLang="ko-KR" sz="1400"/>
              <a:t>24</a:t>
            </a:r>
            <a:r>
              <a:rPr lang="ko-KR" altLang="en-US" sz="1400"/>
              <a:t>년도 불고기류 공정 검사 결과 라인 이탈보다는 </a:t>
            </a:r>
            <a:r>
              <a:rPr lang="ko-KR" altLang="en-US" sz="1400" b="1">
                <a:solidFill>
                  <a:srgbClr val="FF0000"/>
                </a:solidFill>
              </a:rPr>
              <a:t>작업도구 및 작업자 미생물 이탈 다수 확인</a:t>
            </a:r>
            <a:endParaRPr lang="ko-KR" altLang="en-US" sz="1400"/>
          </a:p>
        </p:txBody>
      </p:sp>
      <p:sp>
        <p:nvSpPr>
          <p:cNvPr id="50" name="TextBox 33"/>
          <p:cNvSpPr txBox="1"/>
          <p:nvPr/>
        </p:nvSpPr>
        <p:spPr>
          <a:xfrm>
            <a:off x="560510" y="5943492"/>
            <a:ext cx="8784980" cy="512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  <a:defRPr/>
            </a:pPr>
            <a:r>
              <a:rPr lang="en-US" altLang="ko-KR" sz="1400" b="1"/>
              <a:t>Mbo </a:t>
            </a:r>
            <a:r>
              <a:rPr lang="ko-KR" altLang="en-US" sz="1400" b="1"/>
              <a:t>배경 </a:t>
            </a:r>
            <a:r>
              <a:rPr lang="en-US" altLang="ko-KR" sz="1400" b="1"/>
              <a:t>: </a:t>
            </a:r>
            <a:r>
              <a:rPr lang="ko-KR" altLang="en-US" sz="1400" b="1"/>
              <a:t>작업도구 위생 미흡에 의한 교차오염 발생 가능성 높을 것으로 판단 </a:t>
            </a:r>
          </a:p>
          <a:p>
            <a:pPr marL="285750" indent="-285750">
              <a:buFontTx/>
              <a:buChar char="-"/>
              <a:defRPr/>
            </a:pPr>
            <a:r>
              <a:rPr lang="en-US" altLang="ko-KR" sz="1400" b="1"/>
              <a:t>Mbo</a:t>
            </a:r>
            <a:r>
              <a:rPr lang="ko-KR" altLang="en-US" sz="1400" b="1"/>
              <a:t> 목표 </a:t>
            </a:r>
            <a:r>
              <a:rPr lang="en-US" altLang="ko-KR" sz="1400" b="1"/>
              <a:t>: </a:t>
            </a:r>
            <a:r>
              <a:rPr lang="ko-KR" altLang="en-US" sz="1400" b="1"/>
              <a:t>작업도구 위생 상태 점검을 통한 불고기류 완제품의 변질 예방하고자 함</a:t>
            </a:r>
            <a:r>
              <a:rPr lang="en-US" altLang="ko-KR" sz="1400" b="1"/>
              <a:t>.</a:t>
            </a:r>
          </a:p>
        </p:txBody>
      </p:sp>
      <p:sp>
        <p:nvSpPr>
          <p:cNvPr id="2" name="TextBox 2"/>
          <p:cNvSpPr txBox="1"/>
          <p:nvPr/>
        </p:nvSpPr>
        <p:spPr>
          <a:xfrm>
            <a:off x="436250" y="5284922"/>
            <a:ext cx="2932573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1000"/>
              <a:t> </a:t>
            </a:r>
            <a:r>
              <a:rPr lang="en-US" altLang="ko-KR" sz="1000"/>
              <a:t>24</a:t>
            </a:r>
            <a:r>
              <a:rPr lang="ko-KR" altLang="en-US" sz="1000"/>
              <a:t>년도 불고기류 작업전 공정검사 결과 </a:t>
            </a:r>
            <a:r>
              <a:rPr lang="en-US" altLang="ko-KR" sz="1000"/>
              <a:t>1</a:t>
            </a:r>
            <a:endParaRPr lang="ko-KR" altLang="en-US" sz="1000"/>
          </a:p>
        </p:txBody>
      </p:sp>
      <p:sp>
        <p:nvSpPr>
          <p:cNvPr id="3" name="TextBox 2"/>
          <p:cNvSpPr txBox="1"/>
          <p:nvPr/>
        </p:nvSpPr>
        <p:spPr>
          <a:xfrm>
            <a:off x="4912710" y="5320604"/>
            <a:ext cx="299261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1000"/>
              <a:t> </a:t>
            </a:r>
            <a:r>
              <a:rPr lang="en-US" altLang="ko-KR" sz="1000"/>
              <a:t>24</a:t>
            </a:r>
            <a:r>
              <a:rPr lang="ko-KR" altLang="en-US" sz="1000"/>
              <a:t>년도 불고기류 작업전 공정검사 결과 </a:t>
            </a:r>
            <a:r>
              <a:rPr lang="en-US" altLang="ko-KR" sz="1000"/>
              <a:t>2</a:t>
            </a:r>
            <a:endParaRPr lang="ko-KR" altLang="en-US" sz="10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6"/>
          <p:cNvSpPr/>
          <p:nvPr/>
        </p:nvSpPr>
        <p:spPr>
          <a:xfrm>
            <a:off x="290720" y="71414"/>
            <a:ext cx="3294128" cy="4505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400" b="1" spc="-100">
                <a:solidFill>
                  <a:schemeClr val="tx1">
                    <a:lumMod val="75000"/>
                    <a:lumOff val="25000"/>
                  </a:schemeClr>
                </a:solidFill>
              </a:rPr>
              <a:t>1.</a:t>
            </a:r>
            <a:r>
              <a:rPr lang="ko-KR" altLang="en-US" sz="2400" b="1" spc="-1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2400" b="1" spc="-100">
                <a:solidFill>
                  <a:schemeClr val="tx1">
                    <a:lumMod val="75000"/>
                    <a:lumOff val="25000"/>
                  </a:schemeClr>
                </a:solidFill>
              </a:rPr>
              <a:t>MBO</a:t>
            </a:r>
            <a:r>
              <a:rPr lang="ko-KR" altLang="en-US" sz="2400" b="1" spc="-100">
                <a:solidFill>
                  <a:schemeClr val="tx1">
                    <a:lumMod val="75000"/>
                    <a:lumOff val="25000"/>
                  </a:schemeClr>
                </a:solidFill>
              </a:rPr>
              <a:t>과제 선정 배경</a:t>
            </a:r>
          </a:p>
        </p:txBody>
      </p:sp>
      <p:sp>
        <p:nvSpPr>
          <p:cNvPr id="43" name="직사각형 20"/>
          <p:cNvSpPr/>
          <p:nvPr/>
        </p:nvSpPr>
        <p:spPr>
          <a:xfrm>
            <a:off x="324227" y="822113"/>
            <a:ext cx="9145016" cy="5616624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49" name="TextBox 33"/>
          <p:cNvSpPr txBox="1"/>
          <p:nvPr/>
        </p:nvSpPr>
        <p:spPr>
          <a:xfrm>
            <a:off x="545324" y="1061447"/>
            <a:ext cx="23762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b="1"/>
              <a:t>▶ </a:t>
            </a:r>
            <a:r>
              <a:rPr lang="en-US" altLang="ko-KR" b="1"/>
              <a:t>MBO </a:t>
            </a:r>
            <a:r>
              <a:rPr lang="ko-KR" altLang="en-US" b="1"/>
              <a:t>진행 방향</a:t>
            </a:r>
            <a:endParaRPr lang="en-US" altLang="ko-KR" b="1"/>
          </a:p>
        </p:txBody>
      </p:sp>
      <p:sp>
        <p:nvSpPr>
          <p:cNvPr id="50" name="TextBox 33"/>
          <p:cNvSpPr txBox="1"/>
          <p:nvPr/>
        </p:nvSpPr>
        <p:spPr>
          <a:xfrm>
            <a:off x="560510" y="1593836"/>
            <a:ext cx="8784980" cy="6426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  <a:defRPr/>
            </a:pPr>
            <a:r>
              <a:rPr lang="ko-KR" altLang="en-US" sz="1400" dirty="0"/>
              <a:t>불고기류 생산 시 공통되는 작업장 </a:t>
            </a:r>
            <a:r>
              <a:rPr lang="ko-KR" altLang="en-US" b="1" dirty="0" err="1">
                <a:solidFill>
                  <a:srgbClr val="FF0000"/>
                </a:solidFill>
              </a:rPr>
              <a:t>핫니더실</a:t>
            </a:r>
            <a:r>
              <a:rPr lang="en-US" altLang="ko-KR" b="1" dirty="0">
                <a:solidFill>
                  <a:srgbClr val="FF0000"/>
                </a:solidFill>
              </a:rPr>
              <a:t>, </a:t>
            </a:r>
            <a:r>
              <a:rPr lang="ko-KR" altLang="en-US" b="1" dirty="0" err="1">
                <a:solidFill>
                  <a:srgbClr val="FF0000"/>
                </a:solidFill>
              </a:rPr>
              <a:t>소스믹싱실</a:t>
            </a:r>
            <a:r>
              <a:rPr lang="en-US" altLang="ko-KR" b="1" dirty="0">
                <a:solidFill>
                  <a:srgbClr val="FF0000"/>
                </a:solidFill>
              </a:rPr>
              <a:t>, </a:t>
            </a:r>
            <a:r>
              <a:rPr lang="ko-KR" altLang="en-US" b="1" dirty="0" err="1">
                <a:solidFill>
                  <a:srgbClr val="FF0000"/>
                </a:solidFill>
              </a:rPr>
              <a:t>템퍼링실</a:t>
            </a:r>
            <a:r>
              <a:rPr lang="en-US" altLang="ko-KR" b="1" dirty="0">
                <a:solidFill>
                  <a:srgbClr val="FF0000"/>
                </a:solidFill>
              </a:rPr>
              <a:t>, </a:t>
            </a:r>
            <a:r>
              <a:rPr lang="ko-KR" altLang="en-US" b="1" dirty="0" err="1">
                <a:solidFill>
                  <a:srgbClr val="FF0000"/>
                </a:solidFill>
              </a:rPr>
              <a:t>차마커실</a:t>
            </a:r>
            <a:r>
              <a:rPr lang="en-US" altLang="ko-KR" b="1" dirty="0">
                <a:solidFill>
                  <a:srgbClr val="FF0000"/>
                </a:solidFill>
              </a:rPr>
              <a:t>, </a:t>
            </a:r>
            <a:r>
              <a:rPr lang="ko-KR" altLang="en-US" b="1" dirty="0">
                <a:solidFill>
                  <a:srgbClr val="FF0000"/>
                </a:solidFill>
              </a:rPr>
              <a:t>오븐 포장실</a:t>
            </a:r>
            <a:r>
              <a:rPr lang="ko-KR" altLang="en-US" sz="1400" dirty="0"/>
              <a:t>에서</a:t>
            </a:r>
            <a:r>
              <a:rPr lang="ko-KR" altLang="en-US" b="1" dirty="0">
                <a:solidFill>
                  <a:srgbClr val="FF0000"/>
                </a:solidFill>
              </a:rPr>
              <a:t> </a:t>
            </a:r>
            <a:r>
              <a:rPr lang="ko-KR" altLang="en-US" sz="1400" dirty="0"/>
              <a:t>사용되는 </a:t>
            </a:r>
            <a:r>
              <a:rPr lang="ko-KR" altLang="en-US" b="1" dirty="0">
                <a:solidFill>
                  <a:srgbClr val="FF0000"/>
                </a:solidFill>
              </a:rPr>
              <a:t>작업도구 </a:t>
            </a:r>
            <a:r>
              <a:rPr lang="en-US" altLang="ko-KR" b="1" dirty="0">
                <a:solidFill>
                  <a:srgbClr val="FF0000"/>
                </a:solidFill>
              </a:rPr>
              <a:t>&amp; </a:t>
            </a:r>
            <a:r>
              <a:rPr lang="ko-KR" altLang="en-US" b="1" dirty="0">
                <a:solidFill>
                  <a:srgbClr val="FF0000"/>
                </a:solidFill>
              </a:rPr>
              <a:t>교차오염 발생 가능성 높은 도구</a:t>
            </a:r>
            <a:r>
              <a:rPr lang="ko-KR" altLang="en-US" sz="1400" dirty="0"/>
              <a:t> 위주로 검증 진행 계획</a:t>
            </a:r>
          </a:p>
        </p:txBody>
      </p:sp>
      <p:sp>
        <p:nvSpPr>
          <p:cNvPr id="4" name="TextBox 33"/>
          <p:cNvSpPr txBox="1"/>
          <p:nvPr/>
        </p:nvSpPr>
        <p:spPr>
          <a:xfrm>
            <a:off x="504245" y="3322648"/>
            <a:ext cx="87849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arenR"/>
              <a:defRPr/>
            </a:pPr>
            <a:r>
              <a:rPr lang="ko-KR" altLang="en-US" sz="1400"/>
              <a:t>검증 장소 </a:t>
            </a:r>
            <a:r>
              <a:rPr lang="en-US" altLang="ko-KR" sz="1400"/>
              <a:t>1</a:t>
            </a:r>
            <a:r>
              <a:rPr lang="ko-KR" altLang="en-US" sz="1400"/>
              <a:t>곳 선정</a:t>
            </a:r>
          </a:p>
          <a:p>
            <a:pPr>
              <a:defRPr/>
            </a:pPr>
            <a:r>
              <a:rPr lang="en-US" altLang="ko-KR" sz="1400"/>
              <a:t>-  </a:t>
            </a:r>
            <a:r>
              <a:rPr lang="ko-KR" altLang="en-US" sz="1400"/>
              <a:t>핫니더실</a:t>
            </a:r>
            <a:r>
              <a:rPr lang="en-US" altLang="ko-KR" sz="1400"/>
              <a:t>, </a:t>
            </a:r>
            <a:r>
              <a:rPr lang="ko-KR" altLang="en-US" sz="1400"/>
              <a:t>소스믹싱실</a:t>
            </a:r>
            <a:r>
              <a:rPr lang="en-US" altLang="ko-KR" sz="1400"/>
              <a:t>, </a:t>
            </a:r>
            <a:r>
              <a:rPr lang="ko-KR" altLang="en-US" sz="1400"/>
              <a:t>템퍼링실</a:t>
            </a:r>
            <a:r>
              <a:rPr lang="en-US" altLang="ko-KR" sz="1400"/>
              <a:t>, </a:t>
            </a:r>
            <a:r>
              <a:rPr lang="ko-KR" altLang="en-US" sz="1400"/>
              <a:t>차마커실</a:t>
            </a:r>
            <a:r>
              <a:rPr lang="en-US" altLang="ko-KR" sz="1400"/>
              <a:t>, </a:t>
            </a:r>
            <a:r>
              <a:rPr lang="ko-KR" altLang="en-US" sz="1400"/>
              <a:t>오븐포장실 중 </a:t>
            </a:r>
            <a:r>
              <a:rPr lang="en-US" altLang="ko-KR" sz="1400"/>
              <a:t>1</a:t>
            </a:r>
            <a:r>
              <a:rPr lang="ko-KR" altLang="en-US" sz="1400"/>
              <a:t>곳 선정</a:t>
            </a:r>
            <a:endParaRPr lang="en-US" altLang="ko-KR" sz="1400"/>
          </a:p>
        </p:txBody>
      </p:sp>
      <p:sp>
        <p:nvSpPr>
          <p:cNvPr id="5" name="TextBox 33"/>
          <p:cNvSpPr txBox="1"/>
          <p:nvPr/>
        </p:nvSpPr>
        <p:spPr>
          <a:xfrm>
            <a:off x="504245" y="3951310"/>
            <a:ext cx="87849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400"/>
              <a:t>2) </a:t>
            </a:r>
            <a:r>
              <a:rPr lang="ko-KR" altLang="en-US" sz="1400"/>
              <a:t>교차오염 가능성 높은 작업도구 </a:t>
            </a:r>
            <a:r>
              <a:rPr lang="en-US" altLang="ko-KR" sz="1400"/>
              <a:t>20</a:t>
            </a:r>
            <a:r>
              <a:rPr lang="ko-KR" altLang="en-US" sz="1400"/>
              <a:t>가지 선정 후 검증 진행</a:t>
            </a:r>
          </a:p>
          <a:p>
            <a:pPr>
              <a:defRPr/>
            </a:pPr>
            <a:r>
              <a:rPr lang="en-US" altLang="ko-KR" sz="1400"/>
              <a:t>-  </a:t>
            </a:r>
            <a:r>
              <a:rPr lang="ko-KR" altLang="en-US" sz="1400"/>
              <a:t>품질관리팀과 검증 구역 협의 후 선정 예정</a:t>
            </a:r>
            <a:endParaRPr lang="en-US" altLang="ko-KR" sz="1400"/>
          </a:p>
        </p:txBody>
      </p:sp>
      <p:sp>
        <p:nvSpPr>
          <p:cNvPr id="6" name="TextBox 33"/>
          <p:cNvSpPr txBox="1"/>
          <p:nvPr/>
        </p:nvSpPr>
        <p:spPr>
          <a:xfrm>
            <a:off x="504245" y="2746681"/>
            <a:ext cx="23762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b="1"/>
              <a:t>▶ 검증 순서</a:t>
            </a:r>
            <a:endParaRPr lang="en-US" altLang="ko-KR" b="1"/>
          </a:p>
        </p:txBody>
      </p:sp>
      <p:sp>
        <p:nvSpPr>
          <p:cNvPr id="7" name="TextBox 33"/>
          <p:cNvSpPr txBox="1"/>
          <p:nvPr/>
        </p:nvSpPr>
        <p:spPr>
          <a:xfrm>
            <a:off x="504245" y="4579972"/>
            <a:ext cx="8784980" cy="294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400"/>
              <a:t>3) </a:t>
            </a:r>
            <a:r>
              <a:rPr lang="ko-KR" altLang="en-US" sz="1400"/>
              <a:t>검증 결과 유관부서 내용 공유</a:t>
            </a:r>
            <a:endParaRPr lang="en-US" altLang="ko-KR" sz="1400"/>
          </a:p>
        </p:txBody>
      </p:sp>
      <p:sp>
        <p:nvSpPr>
          <p:cNvPr id="8" name="TextBox 33"/>
          <p:cNvSpPr txBox="1"/>
          <p:nvPr/>
        </p:nvSpPr>
        <p:spPr>
          <a:xfrm>
            <a:off x="504245" y="4993191"/>
            <a:ext cx="87849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400"/>
              <a:t>4) </a:t>
            </a:r>
            <a:r>
              <a:rPr lang="ko-KR" altLang="en-US" sz="1400"/>
              <a:t>이탈구역 재 검증 진행</a:t>
            </a:r>
            <a:endParaRPr lang="en-US" altLang="ko-KR" sz="1400"/>
          </a:p>
        </p:txBody>
      </p:sp>
      <p:sp>
        <p:nvSpPr>
          <p:cNvPr id="9" name="TextBox 33"/>
          <p:cNvSpPr txBox="1"/>
          <p:nvPr/>
        </p:nvSpPr>
        <p:spPr>
          <a:xfrm>
            <a:off x="504245" y="5406410"/>
            <a:ext cx="8784980" cy="297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400"/>
              <a:t>5) </a:t>
            </a:r>
            <a:r>
              <a:rPr lang="ko-KR" altLang="en-US" sz="1400"/>
              <a:t>재 검증시에도 미생물 기준 이탈 시 작업도구 교체 요청</a:t>
            </a:r>
            <a:endParaRPr lang="en-US" altLang="ko-KR" sz="1400"/>
          </a:p>
        </p:txBody>
      </p:sp>
      <p:sp>
        <p:nvSpPr>
          <p:cNvPr id="10" name="TextBox 33"/>
          <p:cNvSpPr txBox="1"/>
          <p:nvPr/>
        </p:nvSpPr>
        <p:spPr>
          <a:xfrm>
            <a:off x="504245" y="5819627"/>
            <a:ext cx="8784980" cy="2935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400"/>
              <a:t>6) 4</a:t>
            </a:r>
            <a:r>
              <a:rPr lang="ko-KR" altLang="en-US" sz="1400"/>
              <a:t>월</a:t>
            </a:r>
            <a:r>
              <a:rPr lang="en-US" altLang="ko-KR" sz="1400"/>
              <a:t>~8</a:t>
            </a:r>
            <a:r>
              <a:rPr lang="ko-KR" altLang="en-US" sz="1400"/>
              <a:t>월 검증 결과 이탈된 작업도구 위주로 최종 검증 후 마무리 예정</a:t>
            </a:r>
            <a:endParaRPr lang="en-US" altLang="ko-KR" sz="14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6"/>
          <p:cNvSpPr/>
          <p:nvPr/>
        </p:nvSpPr>
        <p:spPr>
          <a:xfrm>
            <a:off x="290720" y="71414"/>
            <a:ext cx="32941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400" b="1" spc="-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2.</a:t>
            </a:r>
            <a:r>
              <a:rPr lang="ko-KR" altLang="en-US" sz="2400" b="1" spc="-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팀원 소개</a:t>
            </a:r>
          </a:p>
        </p:txBody>
      </p:sp>
      <p:sp>
        <p:nvSpPr>
          <p:cNvPr id="21" name="직사각형 20"/>
          <p:cNvSpPr/>
          <p:nvPr/>
        </p:nvSpPr>
        <p:spPr>
          <a:xfrm>
            <a:off x="324227" y="822113"/>
            <a:ext cx="9145016" cy="5616624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60" name="직사각형 59"/>
          <p:cNvSpPr/>
          <p:nvPr/>
        </p:nvSpPr>
        <p:spPr>
          <a:xfrm>
            <a:off x="3641686" y="4292946"/>
            <a:ext cx="2558305" cy="1152128"/>
          </a:xfrm>
          <a:prstGeom prst="rect">
            <a:avLst/>
          </a:prstGeom>
          <a:solidFill>
            <a:schemeClr val="lt1"/>
          </a:solidFill>
          <a:ln>
            <a:solidFill>
              <a:schemeClr val="dk1"/>
            </a:solidFill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700" b="1" dirty="0">
                <a:solidFill>
                  <a:schemeClr val="dk1"/>
                </a:solidFill>
              </a:rPr>
              <a:t>품질경영팀</a:t>
            </a:r>
          </a:p>
          <a:p>
            <a:pPr algn="ctr">
              <a:defRPr/>
            </a:pPr>
            <a:r>
              <a:rPr lang="en-US" altLang="ko-KR" sz="1400" b="1" dirty="0">
                <a:solidFill>
                  <a:schemeClr val="dk1"/>
                </a:solidFill>
              </a:rPr>
              <a:t>(</a:t>
            </a:r>
            <a:r>
              <a:rPr lang="ko-KR" altLang="en-US" sz="1400" b="1" dirty="0">
                <a:solidFill>
                  <a:schemeClr val="dk1"/>
                </a:solidFill>
              </a:rPr>
              <a:t>리더</a:t>
            </a:r>
            <a:r>
              <a:rPr lang="en-US" altLang="ko-KR" sz="1400" b="1" dirty="0">
                <a:solidFill>
                  <a:schemeClr val="dk1"/>
                </a:solidFill>
              </a:rPr>
              <a:t>)</a:t>
            </a:r>
            <a:r>
              <a:rPr lang="ko-KR" altLang="en-US" sz="1400" b="1" dirty="0" err="1">
                <a:solidFill>
                  <a:schemeClr val="dk1"/>
                </a:solidFill>
              </a:rPr>
              <a:t>김제은</a:t>
            </a:r>
            <a:r>
              <a:rPr lang="en-US" altLang="ko-KR" sz="1400" b="1" dirty="0">
                <a:solidFill>
                  <a:schemeClr val="dk1"/>
                </a:solidFill>
              </a:rPr>
              <a:t>, </a:t>
            </a:r>
            <a:r>
              <a:rPr lang="ko-KR" altLang="en-US" sz="1400" b="1" dirty="0" err="1">
                <a:solidFill>
                  <a:schemeClr val="dk1"/>
                </a:solidFill>
              </a:rPr>
              <a:t>송나래</a:t>
            </a:r>
            <a:endParaRPr lang="ko-KR" altLang="en-US" sz="1400" b="1" dirty="0">
              <a:solidFill>
                <a:schemeClr val="dk1"/>
              </a:solidFill>
            </a:endParaRPr>
          </a:p>
          <a:p>
            <a:pPr algn="ctr">
              <a:defRPr/>
            </a:pPr>
            <a:r>
              <a:rPr lang="ko-KR" altLang="en-US" sz="1400" dirty="0">
                <a:solidFill>
                  <a:schemeClr val="dk1"/>
                </a:solidFill>
              </a:rPr>
              <a:t>검증 계획 및 실행</a:t>
            </a:r>
            <a:endParaRPr lang="en-US" altLang="ko-KR" sz="1400" dirty="0">
              <a:solidFill>
                <a:schemeClr val="dk1"/>
              </a:solidFill>
            </a:endParaRPr>
          </a:p>
          <a:p>
            <a:pPr algn="ctr">
              <a:defRPr/>
            </a:pPr>
            <a:r>
              <a:rPr lang="ko-KR" altLang="en-US" sz="1400" dirty="0">
                <a:solidFill>
                  <a:schemeClr val="dk1"/>
                </a:solidFill>
              </a:rPr>
              <a:t>결과 분석</a:t>
            </a:r>
          </a:p>
        </p:txBody>
      </p:sp>
      <p:sp>
        <p:nvSpPr>
          <p:cNvPr id="61" name="직사각형 60"/>
          <p:cNvSpPr/>
          <p:nvPr/>
        </p:nvSpPr>
        <p:spPr>
          <a:xfrm>
            <a:off x="965676" y="4251897"/>
            <a:ext cx="1944216" cy="1152128"/>
          </a:xfrm>
          <a:prstGeom prst="rect">
            <a:avLst/>
          </a:prstGeom>
          <a:solidFill>
            <a:schemeClr val="lt1"/>
          </a:solidFill>
          <a:ln>
            <a:solidFill>
              <a:schemeClr val="dk1"/>
            </a:solidFill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700" b="1" dirty="0">
                <a:solidFill>
                  <a:schemeClr val="dk1"/>
                </a:solidFill>
              </a:rPr>
              <a:t>품질관리팀</a:t>
            </a:r>
          </a:p>
          <a:p>
            <a:pPr algn="ctr">
              <a:defRPr/>
            </a:pPr>
            <a:r>
              <a:rPr lang="ko-KR" altLang="en-US" sz="1400" b="1" dirty="0">
                <a:solidFill>
                  <a:schemeClr val="dk1"/>
                </a:solidFill>
              </a:rPr>
              <a:t>강석진</a:t>
            </a:r>
            <a:r>
              <a:rPr lang="en-US" altLang="ko-KR" sz="1400" b="1" dirty="0">
                <a:solidFill>
                  <a:schemeClr val="dk1"/>
                </a:solidFill>
              </a:rPr>
              <a:t>,</a:t>
            </a:r>
            <a:r>
              <a:rPr lang="ko-KR" altLang="en-US" sz="1400" b="1" dirty="0">
                <a:solidFill>
                  <a:schemeClr val="dk1"/>
                </a:solidFill>
              </a:rPr>
              <a:t> 박종욱</a:t>
            </a:r>
          </a:p>
          <a:p>
            <a:pPr algn="ctr">
              <a:defRPr/>
            </a:pPr>
            <a:r>
              <a:rPr lang="ko-KR" altLang="en-US" sz="1400" dirty="0">
                <a:solidFill>
                  <a:schemeClr val="dk1"/>
                </a:solidFill>
              </a:rPr>
              <a:t>이탈도구 확인</a:t>
            </a:r>
          </a:p>
          <a:p>
            <a:pPr algn="ctr">
              <a:defRPr/>
            </a:pPr>
            <a:r>
              <a:rPr lang="ko-KR" altLang="en-US" sz="1400" dirty="0">
                <a:solidFill>
                  <a:schemeClr val="dk1"/>
                </a:solidFill>
              </a:rPr>
              <a:t>개선요청</a:t>
            </a:r>
          </a:p>
        </p:txBody>
      </p:sp>
      <p:sp>
        <p:nvSpPr>
          <p:cNvPr id="62" name="직사각형 61"/>
          <p:cNvSpPr/>
          <p:nvPr/>
        </p:nvSpPr>
        <p:spPr>
          <a:xfrm>
            <a:off x="6996108" y="4251896"/>
            <a:ext cx="1944216" cy="1178345"/>
          </a:xfrm>
          <a:prstGeom prst="rect">
            <a:avLst/>
          </a:prstGeom>
          <a:solidFill>
            <a:schemeClr val="lt1"/>
          </a:solidFill>
          <a:ln>
            <a:solidFill>
              <a:schemeClr val="dk1"/>
            </a:solidFill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700" b="1" dirty="0">
                <a:solidFill>
                  <a:schemeClr val="dk1"/>
                </a:solidFill>
              </a:rPr>
              <a:t>생산</a:t>
            </a:r>
            <a:r>
              <a:rPr lang="en-US" altLang="ko-KR" sz="1700" b="1" dirty="0">
                <a:solidFill>
                  <a:schemeClr val="dk1"/>
                </a:solidFill>
              </a:rPr>
              <a:t>1,2</a:t>
            </a:r>
            <a:r>
              <a:rPr lang="ko-KR" altLang="en-US" sz="1700" b="1" dirty="0">
                <a:solidFill>
                  <a:schemeClr val="dk1"/>
                </a:solidFill>
              </a:rPr>
              <a:t>팀</a:t>
            </a:r>
          </a:p>
          <a:p>
            <a:pPr algn="ctr">
              <a:defRPr/>
            </a:pPr>
            <a:r>
              <a:rPr lang="ko-KR" altLang="en-US" sz="1400" b="1" dirty="0" err="1">
                <a:solidFill>
                  <a:schemeClr val="dk1"/>
                </a:solidFill>
              </a:rPr>
              <a:t>장병국</a:t>
            </a:r>
            <a:r>
              <a:rPr lang="en-US" altLang="ko-KR" sz="1400" b="1" dirty="0">
                <a:solidFill>
                  <a:schemeClr val="dk1"/>
                </a:solidFill>
              </a:rPr>
              <a:t>,</a:t>
            </a:r>
            <a:r>
              <a:rPr lang="ko-KR" altLang="en-US" sz="1400" b="1" dirty="0">
                <a:solidFill>
                  <a:schemeClr val="dk1"/>
                </a:solidFill>
              </a:rPr>
              <a:t> 박명숙</a:t>
            </a:r>
          </a:p>
          <a:p>
            <a:pPr algn="ctr">
              <a:defRPr/>
            </a:pPr>
            <a:r>
              <a:rPr lang="ko-KR" altLang="en-US" sz="1400" dirty="0">
                <a:solidFill>
                  <a:schemeClr val="dk1"/>
                </a:solidFill>
              </a:rPr>
              <a:t>이탈도구 확인</a:t>
            </a:r>
            <a:r>
              <a:rPr lang="en-US" altLang="ko-KR" sz="1400" dirty="0">
                <a:solidFill>
                  <a:schemeClr val="dk1"/>
                </a:solidFill>
              </a:rPr>
              <a:t> </a:t>
            </a:r>
            <a:r>
              <a:rPr lang="ko-KR" altLang="en-US" sz="1400" dirty="0">
                <a:solidFill>
                  <a:schemeClr val="dk1"/>
                </a:solidFill>
              </a:rPr>
              <a:t>및</a:t>
            </a:r>
            <a:endParaRPr lang="en-US" altLang="ko-KR" sz="1400" dirty="0">
              <a:solidFill>
                <a:schemeClr val="dk1"/>
              </a:solidFill>
            </a:endParaRPr>
          </a:p>
          <a:p>
            <a:pPr algn="ctr">
              <a:defRPr/>
            </a:pPr>
            <a:r>
              <a:rPr lang="ko-KR" altLang="en-US" sz="1400" dirty="0">
                <a:solidFill>
                  <a:schemeClr val="dk1"/>
                </a:solidFill>
              </a:rPr>
              <a:t>청소지시</a:t>
            </a:r>
          </a:p>
        </p:txBody>
      </p:sp>
      <p:sp>
        <p:nvSpPr>
          <p:cNvPr id="63" name="직사각형 62"/>
          <p:cNvSpPr/>
          <p:nvPr/>
        </p:nvSpPr>
        <p:spPr>
          <a:xfrm>
            <a:off x="2720752" y="1379160"/>
            <a:ext cx="40576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dirty="0">
                <a:solidFill>
                  <a:schemeClr val="tx1"/>
                </a:solidFill>
              </a:rPr>
              <a:t>목표 </a:t>
            </a:r>
            <a:r>
              <a:rPr lang="en-US" altLang="ko-KR" dirty="0">
                <a:solidFill>
                  <a:schemeClr val="tx1"/>
                </a:solidFill>
              </a:rPr>
              <a:t>: </a:t>
            </a:r>
            <a:r>
              <a:rPr lang="ko-KR" altLang="en-US" dirty="0">
                <a:solidFill>
                  <a:schemeClr val="tx1"/>
                </a:solidFill>
              </a:rPr>
              <a:t>불고기류 취약 도구 검증</a:t>
            </a:r>
            <a:r>
              <a:rPr lang="en-US" altLang="ko-KR" dirty="0">
                <a:solidFill>
                  <a:schemeClr val="tx1"/>
                </a:solidFill>
              </a:rPr>
              <a:t>&amp;</a:t>
            </a:r>
            <a:r>
              <a:rPr lang="ko-KR" altLang="en-US" dirty="0">
                <a:solidFill>
                  <a:schemeClr val="tx1"/>
                </a:solidFill>
              </a:rPr>
              <a:t>개선</a:t>
            </a:r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16910677-9018-A477-67A7-1F877443FB0C}"/>
              </a:ext>
            </a:extLst>
          </p:cNvPr>
          <p:cNvCxnSpPr>
            <a:cxnSpLocks/>
          </p:cNvCxnSpPr>
          <p:nvPr/>
        </p:nvCxnSpPr>
        <p:spPr>
          <a:xfrm flipH="1">
            <a:off x="4884159" y="2293560"/>
            <a:ext cx="12576" cy="198455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029FA9D0-2A4A-03ED-33F1-F1FED5D81F0F}"/>
              </a:ext>
            </a:extLst>
          </p:cNvPr>
          <p:cNvCxnSpPr>
            <a:cxnSpLocks/>
          </p:cNvCxnSpPr>
          <p:nvPr/>
        </p:nvCxnSpPr>
        <p:spPr>
          <a:xfrm>
            <a:off x="1937784" y="3429000"/>
            <a:ext cx="0" cy="78046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F2226A70-C262-6FA2-0D78-45E4D1A7A4F2}"/>
              </a:ext>
            </a:extLst>
          </p:cNvPr>
          <p:cNvCxnSpPr>
            <a:cxnSpLocks/>
          </p:cNvCxnSpPr>
          <p:nvPr/>
        </p:nvCxnSpPr>
        <p:spPr>
          <a:xfrm>
            <a:off x="7968216" y="3429000"/>
            <a:ext cx="0" cy="78046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직선 연결선 7">
            <a:extLst>
              <a:ext uri="{FF2B5EF4-FFF2-40B4-BE49-F238E27FC236}">
                <a16:creationId xmlns:a16="http://schemas.microsoft.com/office/drawing/2014/main" id="{DBB318A9-C496-D1C7-8DBD-FA393300928F}"/>
              </a:ext>
            </a:extLst>
          </p:cNvPr>
          <p:cNvCxnSpPr>
            <a:cxnSpLocks/>
          </p:cNvCxnSpPr>
          <p:nvPr/>
        </p:nvCxnSpPr>
        <p:spPr>
          <a:xfrm>
            <a:off x="1937784" y="3417771"/>
            <a:ext cx="6030432" cy="1122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6"/>
          <p:cNvSpPr/>
          <p:nvPr/>
        </p:nvSpPr>
        <p:spPr>
          <a:xfrm>
            <a:off x="290720" y="71414"/>
            <a:ext cx="3294128" cy="4505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400" b="1" spc="-100">
                <a:solidFill>
                  <a:schemeClr val="tx1">
                    <a:lumMod val="75000"/>
                    <a:lumOff val="25000"/>
                  </a:schemeClr>
                </a:solidFill>
              </a:rPr>
              <a:t>2.</a:t>
            </a:r>
            <a:r>
              <a:rPr lang="ko-KR" altLang="en-US" sz="2400" b="1" spc="-100">
                <a:solidFill>
                  <a:schemeClr val="tx1">
                    <a:lumMod val="75000"/>
                    <a:lumOff val="25000"/>
                  </a:schemeClr>
                </a:solidFill>
              </a:rPr>
              <a:t> 팀원 소개</a:t>
            </a:r>
          </a:p>
        </p:txBody>
      </p:sp>
      <p:sp>
        <p:nvSpPr>
          <p:cNvPr id="21" name="직사각형 20"/>
          <p:cNvSpPr/>
          <p:nvPr/>
        </p:nvSpPr>
        <p:spPr>
          <a:xfrm>
            <a:off x="324227" y="822113"/>
            <a:ext cx="9145016" cy="5616624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60" name="직사각형 59"/>
          <p:cNvSpPr/>
          <p:nvPr/>
        </p:nvSpPr>
        <p:spPr>
          <a:xfrm>
            <a:off x="632520" y="3212976"/>
            <a:ext cx="2088232" cy="720080"/>
          </a:xfrm>
          <a:prstGeom prst="rect">
            <a:avLst/>
          </a:prstGeom>
          <a:solidFill>
            <a:schemeClr val="lt1"/>
          </a:solidFill>
          <a:ln>
            <a:solidFill>
              <a:schemeClr val="dk1"/>
            </a:solidFill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700" b="1">
                <a:solidFill>
                  <a:schemeClr val="dk1"/>
                </a:solidFill>
              </a:rPr>
              <a:t>품질경영팀</a:t>
            </a:r>
          </a:p>
          <a:p>
            <a:pPr algn="ctr">
              <a:defRPr/>
            </a:pPr>
            <a:r>
              <a:rPr lang="en-US" altLang="ko-KR" sz="1400" b="1">
                <a:solidFill>
                  <a:schemeClr val="dk1"/>
                </a:solidFill>
              </a:rPr>
              <a:t>(</a:t>
            </a:r>
            <a:r>
              <a:rPr lang="ko-KR" altLang="en-US" sz="1400" b="1">
                <a:solidFill>
                  <a:schemeClr val="dk1"/>
                </a:solidFill>
              </a:rPr>
              <a:t>리더</a:t>
            </a:r>
            <a:r>
              <a:rPr lang="en-US" altLang="ko-KR" sz="1400" b="1">
                <a:solidFill>
                  <a:schemeClr val="dk1"/>
                </a:solidFill>
              </a:rPr>
              <a:t>)</a:t>
            </a:r>
            <a:r>
              <a:rPr lang="ko-KR" altLang="en-US" sz="1400" b="1">
                <a:solidFill>
                  <a:schemeClr val="dk1"/>
                </a:solidFill>
              </a:rPr>
              <a:t>김제은</a:t>
            </a:r>
            <a:r>
              <a:rPr lang="en-US" altLang="ko-KR" sz="1400" b="1">
                <a:solidFill>
                  <a:schemeClr val="dk1"/>
                </a:solidFill>
              </a:rPr>
              <a:t>, </a:t>
            </a:r>
            <a:r>
              <a:rPr lang="ko-KR" altLang="en-US" sz="1400" b="1">
                <a:solidFill>
                  <a:schemeClr val="dk1"/>
                </a:solidFill>
              </a:rPr>
              <a:t>송나래</a:t>
            </a:r>
          </a:p>
        </p:txBody>
      </p:sp>
      <p:sp>
        <p:nvSpPr>
          <p:cNvPr id="61" name="직사각형 60"/>
          <p:cNvSpPr/>
          <p:nvPr/>
        </p:nvSpPr>
        <p:spPr>
          <a:xfrm>
            <a:off x="3800872" y="3212976"/>
            <a:ext cx="1944216" cy="720080"/>
          </a:xfrm>
          <a:prstGeom prst="rect">
            <a:avLst/>
          </a:prstGeom>
          <a:solidFill>
            <a:schemeClr val="lt1"/>
          </a:solidFill>
          <a:ln>
            <a:solidFill>
              <a:schemeClr val="dk1"/>
            </a:solidFill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700" b="1">
                <a:solidFill>
                  <a:schemeClr val="dk1"/>
                </a:solidFill>
              </a:rPr>
              <a:t>품질관리팀</a:t>
            </a:r>
          </a:p>
          <a:p>
            <a:pPr algn="ctr">
              <a:defRPr/>
            </a:pPr>
            <a:r>
              <a:rPr lang="ko-KR" altLang="en-US" sz="1400" b="1">
                <a:solidFill>
                  <a:schemeClr val="dk1"/>
                </a:solidFill>
              </a:rPr>
              <a:t>강석진</a:t>
            </a:r>
            <a:r>
              <a:rPr lang="en-US" altLang="ko-KR" sz="1400" b="1">
                <a:solidFill>
                  <a:schemeClr val="dk1"/>
                </a:solidFill>
              </a:rPr>
              <a:t>,</a:t>
            </a:r>
            <a:r>
              <a:rPr lang="ko-KR" altLang="en-US" sz="1400" b="1">
                <a:solidFill>
                  <a:schemeClr val="dk1"/>
                </a:solidFill>
              </a:rPr>
              <a:t> 박종욱</a:t>
            </a:r>
          </a:p>
        </p:txBody>
      </p:sp>
      <p:sp>
        <p:nvSpPr>
          <p:cNvPr id="62" name="직사각형 61"/>
          <p:cNvSpPr/>
          <p:nvPr/>
        </p:nvSpPr>
        <p:spPr>
          <a:xfrm>
            <a:off x="6825208" y="3212976"/>
            <a:ext cx="1944216" cy="689272"/>
          </a:xfrm>
          <a:prstGeom prst="rect">
            <a:avLst/>
          </a:prstGeom>
          <a:solidFill>
            <a:schemeClr val="lt1"/>
          </a:solidFill>
          <a:ln>
            <a:solidFill>
              <a:schemeClr val="dk1"/>
            </a:solidFill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700" b="1">
                <a:solidFill>
                  <a:schemeClr val="dk1"/>
                </a:solidFill>
              </a:rPr>
              <a:t>생산</a:t>
            </a:r>
            <a:r>
              <a:rPr lang="en-US" altLang="ko-KR" sz="1700" b="1">
                <a:solidFill>
                  <a:schemeClr val="dk1"/>
                </a:solidFill>
              </a:rPr>
              <a:t>1,2</a:t>
            </a:r>
            <a:r>
              <a:rPr lang="ko-KR" altLang="en-US" sz="1700" b="1">
                <a:solidFill>
                  <a:schemeClr val="dk1"/>
                </a:solidFill>
              </a:rPr>
              <a:t>팀</a:t>
            </a:r>
          </a:p>
          <a:p>
            <a:pPr algn="ctr">
              <a:defRPr/>
            </a:pPr>
            <a:r>
              <a:rPr lang="ko-KR" altLang="en-US" sz="1400" b="1">
                <a:solidFill>
                  <a:schemeClr val="dk1"/>
                </a:solidFill>
              </a:rPr>
              <a:t>장병국</a:t>
            </a:r>
            <a:r>
              <a:rPr lang="en-US" altLang="ko-KR" sz="1400" b="1">
                <a:solidFill>
                  <a:schemeClr val="dk1"/>
                </a:solidFill>
              </a:rPr>
              <a:t>,</a:t>
            </a:r>
            <a:r>
              <a:rPr lang="ko-KR" altLang="en-US" sz="1400" b="1">
                <a:solidFill>
                  <a:schemeClr val="dk1"/>
                </a:solidFill>
              </a:rPr>
              <a:t> 박명숙</a:t>
            </a:r>
          </a:p>
        </p:txBody>
      </p:sp>
      <p:cxnSp>
        <p:nvCxnSpPr>
          <p:cNvPr id="64" name="직선 화살표 연결선 63"/>
          <p:cNvCxnSpPr/>
          <p:nvPr/>
        </p:nvCxnSpPr>
        <p:spPr>
          <a:xfrm>
            <a:off x="2720752" y="3284984"/>
            <a:ext cx="1008112" cy="0"/>
          </a:xfrm>
          <a:prstGeom prst="straightConnector1">
            <a:avLst/>
          </a:prstGeom>
          <a:ln>
            <a:solidFill>
              <a:schemeClr val="dk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직선 화살표 연결선 64"/>
          <p:cNvCxnSpPr/>
          <p:nvPr/>
        </p:nvCxnSpPr>
        <p:spPr>
          <a:xfrm>
            <a:off x="5817096" y="3284984"/>
            <a:ext cx="1008112" cy="0"/>
          </a:xfrm>
          <a:prstGeom prst="straightConnector1">
            <a:avLst/>
          </a:prstGeom>
          <a:ln>
            <a:solidFill>
              <a:schemeClr val="dk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직선 화살표 연결선 65"/>
          <p:cNvCxnSpPr/>
          <p:nvPr/>
        </p:nvCxnSpPr>
        <p:spPr>
          <a:xfrm rot="10800000">
            <a:off x="5817095" y="3789040"/>
            <a:ext cx="1008112" cy="0"/>
          </a:xfrm>
          <a:prstGeom prst="straightConnector1">
            <a:avLst/>
          </a:prstGeom>
          <a:ln>
            <a:solidFill>
              <a:schemeClr val="dk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직선 화살표 연결선 66"/>
          <p:cNvCxnSpPr/>
          <p:nvPr/>
        </p:nvCxnSpPr>
        <p:spPr>
          <a:xfrm rot="10800000">
            <a:off x="2792759" y="3861048"/>
            <a:ext cx="1008112" cy="0"/>
          </a:xfrm>
          <a:prstGeom prst="straightConnector1">
            <a:avLst/>
          </a:prstGeom>
          <a:ln>
            <a:solidFill>
              <a:schemeClr val="dk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/>
          <p:cNvSpPr txBox="1"/>
          <p:nvPr/>
        </p:nvSpPr>
        <p:spPr>
          <a:xfrm>
            <a:off x="2720752" y="2969141"/>
            <a:ext cx="1180688" cy="2438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ko-KR" sz="1000"/>
              <a:t>1.</a:t>
            </a:r>
            <a:r>
              <a:rPr lang="ko-KR" altLang="en-US" sz="1000"/>
              <a:t> 검증 내용 전달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5680288" y="2897133"/>
            <a:ext cx="1432952" cy="2438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ko-KR" sz="1000"/>
              <a:t>2.</a:t>
            </a:r>
            <a:r>
              <a:rPr lang="ko-KR" altLang="en-US" sz="1000"/>
              <a:t> 이탈구역 청소 요청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5615910" y="4005064"/>
            <a:ext cx="1714529" cy="2438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ko-KR" sz="1000"/>
              <a:t>3.</a:t>
            </a:r>
            <a:r>
              <a:rPr lang="ko-KR" altLang="en-US" sz="1000"/>
              <a:t> 청소 완료</a:t>
            </a:r>
            <a:r>
              <a:rPr lang="en-US" altLang="ko-KR" sz="1000"/>
              <a:t>&amp;</a:t>
            </a:r>
            <a:r>
              <a:rPr lang="ko-KR" altLang="en-US" sz="1000"/>
              <a:t> 재검증 요청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2719234" y="4049261"/>
            <a:ext cx="1010756" cy="2438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ko-KR" sz="1000"/>
              <a:t>4.</a:t>
            </a:r>
            <a:r>
              <a:rPr lang="ko-KR" altLang="en-US" sz="1000"/>
              <a:t> 재검증 요청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21B5000-0E98-D8D9-2AD0-F5766C415E8E}"/>
              </a:ext>
            </a:extLst>
          </p:cNvPr>
          <p:cNvSpPr txBox="1"/>
          <p:nvPr/>
        </p:nvSpPr>
        <p:spPr>
          <a:xfrm>
            <a:off x="436757" y="1219712"/>
            <a:ext cx="49547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b="1" dirty="0"/>
              <a:t>▶ 업무 흐름도</a:t>
            </a:r>
            <a:endParaRPr lang="en-US" altLang="ko-KR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6"/>
          <p:cNvSpPr/>
          <p:nvPr/>
        </p:nvSpPr>
        <p:spPr>
          <a:xfrm>
            <a:off x="290720" y="71414"/>
            <a:ext cx="3294128" cy="4505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400" b="1" spc="-100">
                <a:solidFill>
                  <a:schemeClr val="tx1">
                    <a:lumMod val="75000"/>
                    <a:lumOff val="25000"/>
                  </a:schemeClr>
                </a:solidFill>
              </a:rPr>
              <a:t>3.</a:t>
            </a:r>
            <a:r>
              <a:rPr lang="ko-KR" altLang="en-US" sz="2400" b="1" spc="-100">
                <a:solidFill>
                  <a:schemeClr val="tx1">
                    <a:lumMod val="75000"/>
                    <a:lumOff val="25000"/>
                  </a:schemeClr>
                </a:solidFill>
              </a:rPr>
              <a:t> 현상 파악</a:t>
            </a:r>
          </a:p>
        </p:txBody>
      </p:sp>
      <p:sp>
        <p:nvSpPr>
          <p:cNvPr id="43" name="TextBox 2"/>
          <p:cNvSpPr txBox="1"/>
          <p:nvPr/>
        </p:nvSpPr>
        <p:spPr>
          <a:xfrm>
            <a:off x="344486" y="616913"/>
            <a:ext cx="47099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ko-KR" altLang="en-US" b="1" dirty="0"/>
              <a:t>▶ </a:t>
            </a:r>
            <a:r>
              <a:rPr lang="en-US" altLang="ko-KR" b="1" dirty="0"/>
              <a:t>3</a:t>
            </a:r>
            <a:r>
              <a:rPr lang="ko-KR" altLang="en-US" b="1" dirty="0"/>
              <a:t>월 센터 내부 검증 진행 장소 </a:t>
            </a:r>
            <a:r>
              <a:rPr lang="en-US" altLang="ko-KR" b="1" dirty="0"/>
              <a:t>:</a:t>
            </a:r>
            <a:r>
              <a:rPr lang="ko-KR" altLang="en-US" b="1" dirty="0"/>
              <a:t> </a:t>
            </a:r>
            <a:r>
              <a:rPr lang="ko-KR" altLang="en-US" b="1" dirty="0" err="1"/>
              <a:t>핫니더실</a:t>
            </a:r>
            <a:endParaRPr lang="ko-KR" altLang="en-US" b="1" dirty="0"/>
          </a:p>
        </p:txBody>
      </p:sp>
      <p:sp>
        <p:nvSpPr>
          <p:cNvPr id="44" name="TextBox 2"/>
          <p:cNvSpPr txBox="1"/>
          <p:nvPr/>
        </p:nvSpPr>
        <p:spPr>
          <a:xfrm>
            <a:off x="440847" y="5517232"/>
            <a:ext cx="902430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99920" indent="-199920">
              <a:buFont typeface="Arial"/>
              <a:buChar char="•"/>
              <a:defRPr/>
            </a:pPr>
            <a:r>
              <a:rPr lang="ko-KR" altLang="en-US" sz="1400" dirty="0"/>
              <a:t> </a:t>
            </a:r>
            <a:r>
              <a:rPr lang="en-US" altLang="ko-KR" sz="1400" dirty="0"/>
              <a:t>3</a:t>
            </a:r>
            <a:r>
              <a:rPr lang="ko-KR" altLang="en-US" sz="1400" dirty="0"/>
              <a:t>월 </a:t>
            </a:r>
            <a:r>
              <a:rPr lang="ko-KR" altLang="en-US" sz="1400" dirty="0" err="1"/>
              <a:t>핫니더실</a:t>
            </a:r>
            <a:r>
              <a:rPr lang="ko-KR" altLang="en-US" sz="1400" dirty="0"/>
              <a:t> 작업도구 표면오염도 검사 시 </a:t>
            </a:r>
            <a:r>
              <a:rPr lang="ko-KR" altLang="en-US" sz="1400" b="1" dirty="0" err="1">
                <a:solidFill>
                  <a:srgbClr val="FF0000"/>
                </a:solidFill>
              </a:rPr>
              <a:t>물밀대</a:t>
            </a:r>
            <a:r>
              <a:rPr lang="ko-KR" altLang="en-US" sz="1400" b="1" dirty="0">
                <a:solidFill>
                  <a:srgbClr val="FF0000"/>
                </a:solidFill>
              </a:rPr>
              <a:t> 손잡이 포함 </a:t>
            </a:r>
            <a:r>
              <a:rPr lang="en-US" altLang="ko-KR" sz="1400" b="1" dirty="0">
                <a:solidFill>
                  <a:srgbClr val="FF0000"/>
                </a:solidFill>
              </a:rPr>
              <a:t>3</a:t>
            </a:r>
            <a:r>
              <a:rPr lang="ko-KR" altLang="en-US" sz="1400" b="1" dirty="0">
                <a:solidFill>
                  <a:srgbClr val="FF0000"/>
                </a:solidFill>
              </a:rPr>
              <a:t>구역 미생물 기준 이탈</a:t>
            </a:r>
            <a:endParaRPr lang="ko-KR" altLang="en-US" sz="1400" dirty="0"/>
          </a:p>
        </p:txBody>
      </p:sp>
      <p:sp>
        <p:nvSpPr>
          <p:cNvPr id="50" name="TextBox 2"/>
          <p:cNvSpPr txBox="1"/>
          <p:nvPr/>
        </p:nvSpPr>
        <p:spPr>
          <a:xfrm>
            <a:off x="440847" y="5877272"/>
            <a:ext cx="90243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99920" indent="-199920">
              <a:buFont typeface="Arial"/>
              <a:buChar char="•"/>
              <a:defRPr/>
            </a:pPr>
            <a:r>
              <a:rPr lang="ko-KR" altLang="en-US" sz="1400" dirty="0"/>
              <a:t> 재 검증 결과 모두 기준 이내로 </a:t>
            </a:r>
            <a:r>
              <a:rPr lang="ko-KR" altLang="en-US" sz="1400" b="1" dirty="0">
                <a:solidFill>
                  <a:srgbClr val="FF0000"/>
                </a:solidFill>
              </a:rPr>
              <a:t>적합</a:t>
            </a:r>
            <a:r>
              <a:rPr lang="ko-KR" altLang="en-US" sz="1400" dirty="0"/>
              <a:t>하였으나 청소 </a:t>
            </a:r>
            <a:r>
              <a:rPr lang="en-US" altLang="ko-KR" sz="1400" dirty="0"/>
              <a:t>&amp; </a:t>
            </a:r>
            <a:r>
              <a:rPr lang="ko-KR" altLang="en-US" sz="1400" dirty="0"/>
              <a:t>관리 가 잘 유지되고 있는지 </a:t>
            </a:r>
            <a:r>
              <a:rPr lang="ko-KR" altLang="en-US" sz="1400" b="1" dirty="0">
                <a:solidFill>
                  <a:srgbClr val="FF0000"/>
                </a:solidFill>
              </a:rPr>
              <a:t>재 확인이 필요</a:t>
            </a:r>
            <a:r>
              <a:rPr lang="ko-KR" altLang="en-US" sz="1400" dirty="0"/>
              <a:t>하여</a:t>
            </a:r>
            <a:r>
              <a:rPr lang="ko-KR" altLang="en-US" sz="1400" b="1" dirty="0">
                <a:solidFill>
                  <a:srgbClr val="FF0000"/>
                </a:solidFill>
              </a:rPr>
              <a:t> 해당 구역 포함하여 </a:t>
            </a:r>
            <a:r>
              <a:rPr lang="en-US" altLang="ko-KR" sz="1400" b="1" dirty="0">
                <a:solidFill>
                  <a:srgbClr val="FF0000"/>
                </a:solidFill>
              </a:rPr>
              <a:t>4</a:t>
            </a:r>
            <a:r>
              <a:rPr lang="ko-KR" altLang="en-US" sz="1400" b="1" dirty="0">
                <a:solidFill>
                  <a:srgbClr val="FF0000"/>
                </a:solidFill>
              </a:rPr>
              <a:t>월 검증 진행</a:t>
            </a:r>
            <a:r>
              <a:rPr lang="ko-KR" altLang="en-US" sz="1400" dirty="0"/>
              <a:t>하였음</a:t>
            </a:r>
          </a:p>
        </p:txBody>
      </p:sp>
      <p:pic>
        <p:nvPicPr>
          <p:cNvPr id="54" name="그림 53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2432720" y="986245"/>
            <a:ext cx="4709944" cy="3888432"/>
          </a:xfrm>
          <a:prstGeom prst="rect">
            <a:avLst/>
          </a:prstGeom>
        </p:spPr>
      </p:pic>
      <p:sp>
        <p:nvSpPr>
          <p:cNvPr id="55" name="TextBox 2"/>
          <p:cNvSpPr txBox="1"/>
          <p:nvPr/>
        </p:nvSpPr>
        <p:spPr>
          <a:xfrm>
            <a:off x="2288704" y="4913336"/>
            <a:ext cx="2376264" cy="242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1000" dirty="0"/>
              <a:t> </a:t>
            </a:r>
            <a:r>
              <a:rPr lang="en-US" altLang="ko-KR" sz="1000" dirty="0"/>
              <a:t>3</a:t>
            </a:r>
            <a:r>
              <a:rPr lang="ko-KR" altLang="en-US" sz="1000" dirty="0"/>
              <a:t>월 </a:t>
            </a:r>
            <a:r>
              <a:rPr lang="ko-KR" altLang="en-US" sz="1000" dirty="0" err="1"/>
              <a:t>핫니더실</a:t>
            </a:r>
            <a:r>
              <a:rPr lang="ko-KR" altLang="en-US" sz="1000" dirty="0"/>
              <a:t> 검증 결과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theme/theme1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793</Words>
  <Application>Microsoft Office PowerPoint</Application>
  <PresentationFormat>A4 용지(210x297mm)</PresentationFormat>
  <Paragraphs>133</Paragraphs>
  <Slides>16</Slides>
  <Notes>16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16</vt:i4>
      </vt:variant>
    </vt:vector>
  </HeadingPairs>
  <TitlesOfParts>
    <vt:vector size="23" baseType="lpstr">
      <vt:lpstr>HY각헤드라인M</vt:lpstr>
      <vt:lpstr>나눔고딕</vt:lpstr>
      <vt:lpstr>나눔고딕 ExtraBold</vt:lpstr>
      <vt:lpstr>맑은 고딕</vt:lpstr>
      <vt:lpstr>Arial</vt:lpstr>
      <vt:lpstr>Wingdings</vt:lpstr>
      <vt:lpstr>디자인 사용자 지정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anna</dc:creator>
  <cp:lastModifiedBy>je-eun kim</cp:lastModifiedBy>
  <cp:revision>486</cp:revision>
  <dcterms:created xsi:type="dcterms:W3CDTF">2015-12-07T09:27:05Z</dcterms:created>
  <dcterms:modified xsi:type="dcterms:W3CDTF">2025-04-24T12:04:33Z</dcterms:modified>
  <cp:version>1000.0000.01</cp:version>
</cp:coreProperties>
</file>