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CE3"/>
    <a:srgbClr val="FEF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4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91705-6CE0-48B4-B9A6-80FE8D884BBB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57F3B-06B9-49C4-9AE8-CF5C5B3E82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41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>
          <a:extLst>
            <a:ext uri="{FF2B5EF4-FFF2-40B4-BE49-F238E27FC236}">
              <a16:creationId xmlns:a16="http://schemas.microsoft.com/office/drawing/2014/main" id="{4725B373-995B-17E1-EA1B-2BA083CAC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99abb0ba51_2_19:notes">
            <a:extLst>
              <a:ext uri="{FF2B5EF4-FFF2-40B4-BE49-F238E27FC236}">
                <a16:creationId xmlns:a16="http://schemas.microsoft.com/office/drawing/2014/main" id="{4800AA41-960A-7C5D-5DE7-08A5046B2A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399abb0ba51_2_19:notes">
            <a:extLst>
              <a:ext uri="{FF2B5EF4-FFF2-40B4-BE49-F238E27FC236}">
                <a16:creationId xmlns:a16="http://schemas.microsoft.com/office/drawing/2014/main" id="{01A031BE-F6D1-971C-294A-1C98490A8A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473" y="5185628"/>
            <a:ext cx="5391000" cy="42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endParaRPr/>
          </a:p>
        </p:txBody>
      </p:sp>
      <p:sp>
        <p:nvSpPr>
          <p:cNvPr id="161" name="Google Shape;161;g399abb0ba51_2_19:notes">
            <a:extLst>
              <a:ext uri="{FF2B5EF4-FFF2-40B4-BE49-F238E27FC236}">
                <a16:creationId xmlns:a16="http://schemas.microsoft.com/office/drawing/2014/main" id="{252D3132-9ACC-8EF3-7947-FCF8E64F1CB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15825" y="10236832"/>
            <a:ext cx="29205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795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635EC8-E2AD-7CD3-E2D9-DA8542157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98C52EB-2B43-70DC-FCBC-B2A9208F7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B1E2B1-55C0-BDE9-FEF3-E2B9C5BCC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8BC5F0-D888-1340-4E79-4FC15951A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1E4CF3-8B7D-6F09-ADD8-1BE37D26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0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D510AA-B0EE-7FB5-DA7D-4DC14DCEB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E09D676-C441-8619-B0AF-23DA52F6E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692176-A99F-A248-E09D-EDDB5C44B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1C2FBF6-DE88-3FD3-B3BE-44D329BD1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20475F-CCB5-FA12-7D1B-C78632271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88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C206F51-3B7F-F0C4-02AF-8CC701D5A9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4DFCB09-5AC2-90B0-4C6A-D78708131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58F010-4DFD-0BE9-DA37-88283F21B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3087C5-6A8C-3EE3-13FB-84B65273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77EA5B-71E9-05DD-D19E-D10484C5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9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30DD7C-1C85-EF74-AA86-C4E4EB3CC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D29E09B-F181-3132-694A-0F3E8EC03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D1D02E7-7E76-B259-23E6-424650D7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0D3F0A3-6577-7D21-7835-92D38E4C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2CD3757-B56C-022E-D96E-F0F4E5B6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8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C426E7-ECAB-E093-5055-8D3EC8BCF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0CF5460-5B28-9C0D-D295-75FF9D0B4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76FF425-5616-CDDB-588B-B59355029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AC7664-3B22-DB7C-F677-2A0C1E84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2D29CF2-0CF9-1504-2DCE-7FEC5E60B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17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0F7026-E151-557D-7C7E-CD5E0D374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D39AB0-7DC1-E0ED-8318-222AB6F6A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3A3A618-0760-B28D-1FF0-32FC9EF13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BB6CD9D-55BC-BAEC-7728-14AA36DC4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D76109-A610-C839-019B-448770B0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F10A6F-1A1A-6E85-E90C-E9C1DAC14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58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C6639E-744B-377B-277E-23A49C83D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D1F587C-3CD1-A592-261A-B7E94CD54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CFD674C-CAE8-C4C1-98C6-C6DFACE55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057C22D-9306-74E7-839F-6C7C77B49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9F4EFC4-8D3F-A1CB-C49C-563C91801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C8758D0-46F3-F062-7AE7-36B963284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2FA1793-ED59-DE0F-AA5B-40B83B70E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BEF658E-29A9-9A0A-77D5-81EFD90A8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33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356105-1E28-7776-D04F-865DDF8A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5A9D548-30E4-B51F-05C9-D05EC8231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DD7CEF3-8F78-ADEF-564C-BB64AE141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A961952-5152-28FF-AFA8-AFCACC73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27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5FBD512-AE7C-72E4-D49C-3B6DAD77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A05E7CF-7C08-28E9-CF82-9EBD710DA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1D8C6EA-B635-BA2F-C589-31FE2FD68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73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9EBBA9-0446-6CAB-88A9-DA6869AB7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4A2A74-EF1F-8290-71A5-51D70C2B1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BADAC0-2B42-0CAC-4E4C-4D865A2B0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732B94-ADD9-824C-236D-536D0038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9F5C608-936F-A4B5-7B1A-FE2E9542E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F03B3C8-99AD-6507-9331-241967243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41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7C0290-515C-AE40-32E0-A63F9BF0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CB1E6D6-AD7A-F593-86A0-9BED6674D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D1C20E0-C40D-8660-0B72-607D56C5E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A02E752-EB0B-0C15-4E67-9FFB3717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34EEF48-D9F8-2B0B-0147-3616450E8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D883BE0-659A-D0F8-E311-90909CAF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74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C080C2B-0FF0-DF10-7894-CDC2DA38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CB2F24B-611E-4669-6F8C-E4631CA05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01A50A-4D93-C06E-5B81-63A8BB3BF6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999611-AEF9-4B5B-BDA2-0E37CCDFE345}" type="datetimeFigureOut">
              <a:rPr lang="ko-KR" altLang="en-US" smtClean="0"/>
              <a:t>2026-07-26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4C995E-68F6-4439-D5A8-B3B4325E3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5E4698-12D5-275E-6DD6-F340D9BCB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54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70588853-03EB-C120-008D-A011B7201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4" name="Google Shape;164;p15">
            <a:extLst>
              <a:ext uri="{FF2B5EF4-FFF2-40B4-BE49-F238E27FC236}">
                <a16:creationId xmlns:a16="http://schemas.microsoft.com/office/drawing/2014/main" id="{53D72CE4-CB05-2A87-5B58-F0BCBBF20A19}"/>
              </a:ext>
            </a:extLst>
          </p:cNvPr>
          <p:cNvCxnSpPr/>
          <p:nvPr/>
        </p:nvCxnSpPr>
        <p:spPr>
          <a:xfrm>
            <a:off x="0" y="727786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5" name="Google Shape;165;p15">
            <a:extLst>
              <a:ext uri="{FF2B5EF4-FFF2-40B4-BE49-F238E27FC236}">
                <a16:creationId xmlns:a16="http://schemas.microsoft.com/office/drawing/2014/main" id="{97834CF8-7684-89E7-544C-6FB94854F9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53130" y="8090"/>
            <a:ext cx="1123001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3;p15">
            <a:extLst>
              <a:ext uri="{FF2B5EF4-FFF2-40B4-BE49-F238E27FC236}">
                <a16:creationId xmlns:a16="http://schemas.microsoft.com/office/drawing/2014/main" id="{A6082E31-E987-BA46-9149-41610998F934}"/>
              </a:ext>
            </a:extLst>
          </p:cNvPr>
          <p:cNvSpPr txBox="1"/>
          <p:nvPr/>
        </p:nvSpPr>
        <p:spPr>
          <a:xfrm>
            <a:off x="1" y="100688"/>
            <a:ext cx="121920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ko-KR"/>
            </a:defPPr>
            <a:lvl1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 sz="2500" b="1">
                <a:solidFill>
                  <a:schemeClr val="dk1"/>
                </a:solidFill>
                <a:latin typeface="Malgun Gothic"/>
                <a:ea typeface="Malgun Gothic"/>
                <a:cs typeface="Malgun Gothic"/>
              </a:defRPr>
            </a:lvl1pPr>
          </a:lstStyle>
          <a:p>
            <a:r>
              <a:rPr lang="en-US" dirty="0">
                <a:sym typeface="Malgun Gothic"/>
              </a:rPr>
              <a:t>PB</a:t>
            </a:r>
            <a:r>
              <a:rPr lang="ko-KR" altLang="en-US" dirty="0">
                <a:sym typeface="Malgun Gothic"/>
              </a:rPr>
              <a:t>간편과일 판매일수 재설정 제안</a:t>
            </a:r>
            <a:endParaRPr dirty="0">
              <a:sym typeface="Malgun Gothic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FA6AF4E8-A1C1-2082-330E-72E49BE02C38}"/>
              </a:ext>
            </a:extLst>
          </p:cNvPr>
          <p:cNvCxnSpPr>
            <a:cxnSpLocks/>
          </p:cNvCxnSpPr>
          <p:nvPr/>
        </p:nvCxnSpPr>
        <p:spPr>
          <a:xfrm>
            <a:off x="6096000" y="831045"/>
            <a:ext cx="51940" cy="6130214"/>
          </a:xfrm>
          <a:prstGeom prst="line">
            <a:avLst/>
          </a:prstGeom>
          <a:ln w="6350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Google Shape;167;p15">
            <a:extLst>
              <a:ext uri="{FF2B5EF4-FFF2-40B4-BE49-F238E27FC236}">
                <a16:creationId xmlns:a16="http://schemas.microsoft.com/office/drawing/2014/main" id="{B6C057C2-1CD7-C5AE-4F4F-13F92134E3C7}"/>
              </a:ext>
            </a:extLst>
          </p:cNvPr>
          <p:cNvSpPr txBox="1"/>
          <p:nvPr/>
        </p:nvSpPr>
        <p:spPr>
          <a:xfrm>
            <a:off x="0" y="915144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1.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종합 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요약</a:t>
            </a:r>
            <a:r>
              <a:rPr lang="en-US" altLang="ko-KR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(Summary)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" name="Google Shape;167;p15">
            <a:extLst>
              <a:ext uri="{FF2B5EF4-FFF2-40B4-BE49-F238E27FC236}">
                <a16:creationId xmlns:a16="http://schemas.microsoft.com/office/drawing/2014/main" id="{C256181E-5F66-1587-71C8-A7F0D32BBD07}"/>
              </a:ext>
            </a:extLst>
          </p:cNvPr>
          <p:cNvSpPr txBox="1"/>
          <p:nvPr/>
        </p:nvSpPr>
        <p:spPr>
          <a:xfrm>
            <a:off x="-5634" y="2050334"/>
            <a:ext cx="6162633" cy="135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2. 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분석 </a:t>
            </a:r>
            <a:endParaRPr lang="en-US" altLang="ko-KR" sz="1200" b="1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altLang="ko-KR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[1</a:t>
            </a:r>
            <a:r>
              <a:rPr lang="ko-KR" altLang="en-US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차 테스트</a:t>
            </a:r>
            <a:r>
              <a:rPr lang="en-US" altLang="ko-KR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]</a:t>
            </a:r>
          </a:p>
          <a:p>
            <a:pPr marL="171450" indent="-171450">
              <a:lnSpc>
                <a:spcPct val="150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dirty="0"/>
              <a:t>테스트 진행 결과</a:t>
            </a:r>
            <a:r>
              <a:rPr lang="en-US" altLang="ko-KR" sz="1050" dirty="0"/>
              <a:t>, </a:t>
            </a:r>
            <a:r>
              <a:rPr lang="ko-KR" altLang="en-US" sz="1050" b="1" dirty="0" err="1"/>
              <a:t>사과류</a:t>
            </a:r>
            <a:r>
              <a:rPr lang="ko-KR" altLang="en-US" sz="1050" b="1" dirty="0"/>
              <a:t> 일부 상품에서 변색과 상함 평가 비율 확인</a:t>
            </a:r>
            <a:r>
              <a:rPr lang="en-US" altLang="ko-KR" sz="1050" b="1" dirty="0"/>
              <a:t>.</a:t>
            </a:r>
          </a:p>
          <a:p>
            <a:pPr marL="171450" indent="-171450">
              <a:lnSpc>
                <a:spcPct val="150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파인애플류는 드립 발생률이 높았으나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, 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해당 이슈만으로 변질 여부 판단이 어려워 </a:t>
            </a:r>
            <a:endParaRPr lang="en-US" altLang="ko-KR" sz="1050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맛 평가가 낮거나 외관 이슈가 발생된 상품 대상으로 재검 진행</a:t>
            </a:r>
            <a:r>
              <a:rPr lang="en-US" altLang="ko-KR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.</a:t>
            </a:r>
            <a:endParaRPr lang="en-US" altLang="ko-KR" sz="1200" b="1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</p:txBody>
      </p:sp>
      <p:sp>
        <p:nvSpPr>
          <p:cNvPr id="22" name="Google Shape;167;p15">
            <a:extLst>
              <a:ext uri="{FF2B5EF4-FFF2-40B4-BE49-F238E27FC236}">
                <a16:creationId xmlns:a16="http://schemas.microsoft.com/office/drawing/2014/main" id="{28994CC4-A629-E330-898B-843837982947}"/>
              </a:ext>
            </a:extLst>
          </p:cNvPr>
          <p:cNvSpPr txBox="1"/>
          <p:nvPr/>
        </p:nvSpPr>
        <p:spPr>
          <a:xfrm>
            <a:off x="6109929" y="817145"/>
            <a:ext cx="5984255" cy="107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altLang="ko-KR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[2</a:t>
            </a:r>
            <a:r>
              <a:rPr lang="ko-KR" altLang="en-US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차 테스트</a:t>
            </a:r>
            <a:r>
              <a:rPr lang="en-US" altLang="ko-KR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]</a:t>
            </a:r>
            <a:endParaRPr lang="en-US" altLang="ko-KR" sz="1050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  <a:p>
            <a:pPr marL="171450" lvl="0" indent="-171450">
              <a:lnSpc>
                <a:spcPct val="150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종합 판단 결과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, </a:t>
            </a:r>
            <a:r>
              <a:rPr lang="en-US" altLang="ko-KR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PB</a:t>
            </a: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브랜드 상품에서 맛</a:t>
            </a:r>
            <a:r>
              <a:rPr lang="en-US" altLang="ko-KR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, </a:t>
            </a:r>
            <a:r>
              <a:rPr lang="ko-KR" altLang="en-US" sz="1050" b="1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육안검품</a:t>
            </a: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동일 이슈 재 확인 </a:t>
            </a:r>
            <a:endParaRPr lang="en-US" altLang="ko-KR" sz="1050" b="1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  <a:p>
            <a:pPr marL="171450" lvl="0" indent="-171450">
              <a:lnSpc>
                <a:spcPct val="150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아보카도의 경우 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2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차 테스트에서 변색이 재현되지 않았음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.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→ </a:t>
            </a:r>
            <a:r>
              <a:rPr lang="ko-KR" altLang="en-US" sz="1050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숙도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및 </a:t>
            </a:r>
            <a:r>
              <a:rPr lang="ko-KR" altLang="en-US" sz="1050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로트별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편차 관리 된 원물로 선별 후 포장 필요</a:t>
            </a:r>
            <a:endParaRPr lang="en-US" altLang="ko-KR" sz="1050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</p:txBody>
      </p:sp>
      <p:sp>
        <p:nvSpPr>
          <p:cNvPr id="47" name="Google Shape;167;p15">
            <a:extLst>
              <a:ext uri="{FF2B5EF4-FFF2-40B4-BE49-F238E27FC236}">
                <a16:creationId xmlns:a16="http://schemas.microsoft.com/office/drawing/2014/main" id="{6FE63E79-5B8F-54C0-FC74-F6F1589CCE18}"/>
              </a:ext>
            </a:extLst>
          </p:cNvPr>
          <p:cNvSpPr txBox="1"/>
          <p:nvPr/>
        </p:nvSpPr>
        <p:spPr>
          <a:xfrm>
            <a:off x="97815" y="1155472"/>
            <a:ext cx="5998185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dirty="0"/>
              <a:t>일부 </a:t>
            </a:r>
            <a:r>
              <a:rPr lang="en-US" altLang="ko-KR" sz="1050" dirty="0"/>
              <a:t>PB</a:t>
            </a:r>
            <a:r>
              <a:rPr lang="ko-KR" altLang="en-US" sz="1050" dirty="0"/>
              <a:t> 간편과일 </a:t>
            </a:r>
            <a:r>
              <a:rPr lang="en-US" altLang="ko-KR" sz="1050" dirty="0"/>
              <a:t>SKU</a:t>
            </a:r>
            <a:r>
              <a:rPr lang="ko-KR" altLang="en-US" sz="1050" dirty="0"/>
              <a:t>에서 품질 저하가 반복 확인되어 해당 </a:t>
            </a:r>
            <a:r>
              <a:rPr lang="en-US" altLang="ko-KR" sz="1050" dirty="0"/>
              <a:t>SKU</a:t>
            </a:r>
            <a:r>
              <a:rPr lang="ko-KR" altLang="en-US" sz="1050" dirty="0"/>
              <a:t>의 판매일수를 현행 대비 </a:t>
            </a:r>
            <a:r>
              <a:rPr lang="en-US" altLang="ko-KR" sz="1050" dirty="0"/>
              <a:t>1</a:t>
            </a:r>
            <a:r>
              <a:rPr lang="ko-KR" altLang="en-US" sz="1050" dirty="0"/>
              <a:t>일 단축하여 시범 운영할 것을 제안함</a:t>
            </a:r>
            <a:r>
              <a:rPr lang="en-US" altLang="ko-KR" sz="1050" dirty="0"/>
              <a:t>.</a:t>
            </a:r>
          </a:p>
          <a:p>
            <a:pPr marL="171450" lvl="0" indent="-171450">
              <a:lnSpc>
                <a:spcPct val="150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dirty="0"/>
              <a:t>특히 파인애플 간편과일 </a:t>
            </a:r>
            <a:r>
              <a:rPr lang="en-US" altLang="ko-KR" sz="1050" dirty="0"/>
              <a:t>Dole </a:t>
            </a:r>
            <a:r>
              <a:rPr lang="ko-KR" altLang="en-US" sz="1050" dirty="0"/>
              <a:t>브랜드와 자사 </a:t>
            </a:r>
            <a:r>
              <a:rPr lang="en-US" altLang="ko-KR" sz="1050" dirty="0"/>
              <a:t>PB </a:t>
            </a:r>
            <a:r>
              <a:rPr lang="ko-KR" altLang="en-US" sz="1050" dirty="0"/>
              <a:t>파인애플 간편과일 대상 맛</a:t>
            </a:r>
            <a:r>
              <a:rPr lang="en-US" altLang="ko-KR" sz="1050" dirty="0"/>
              <a:t>,</a:t>
            </a:r>
            <a:r>
              <a:rPr lang="ko-KR" altLang="en-US" sz="1050" dirty="0"/>
              <a:t>변질</a:t>
            </a:r>
            <a:r>
              <a:rPr lang="en-US" altLang="ko-KR" sz="1050" dirty="0"/>
              <a:t>,</a:t>
            </a:r>
            <a:r>
              <a:rPr lang="ko-KR" altLang="en-US" sz="1050" dirty="0"/>
              <a:t>드립 종합 확인 결과 품질 편차 일부 확인되었음</a:t>
            </a:r>
            <a:r>
              <a:rPr lang="en-US" altLang="ko-KR" sz="1050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A14477E-896B-D422-0AC3-C46A74D66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0" y="3317357"/>
            <a:ext cx="2895023" cy="351124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2A9ADB5-E08C-B075-B58F-88E4EB723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9746" y="3330045"/>
            <a:ext cx="3100184" cy="351125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0DE523B-C0B1-7AE8-CD82-D4ADAB19DA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3444" y="1960900"/>
            <a:ext cx="2851230" cy="255558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850D32F-9C41-6595-7D6F-B2B054654C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4674" y="1933330"/>
            <a:ext cx="3097761" cy="2555584"/>
          </a:xfrm>
          <a:prstGeom prst="rect">
            <a:avLst/>
          </a:prstGeom>
        </p:spPr>
      </p:pic>
      <p:sp>
        <p:nvSpPr>
          <p:cNvPr id="35" name="Google Shape;167;p15">
            <a:extLst>
              <a:ext uri="{FF2B5EF4-FFF2-40B4-BE49-F238E27FC236}">
                <a16:creationId xmlns:a16="http://schemas.microsoft.com/office/drawing/2014/main" id="{8C778837-5728-5943-7F20-772111D00863}"/>
              </a:ext>
            </a:extLst>
          </p:cNvPr>
          <p:cNvSpPr txBox="1"/>
          <p:nvPr/>
        </p:nvSpPr>
        <p:spPr>
          <a:xfrm>
            <a:off x="6199881" y="4516484"/>
            <a:ext cx="5992120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altLang="ko-KR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3. Action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</a:t>
            </a:r>
            <a:endParaRPr lang="en-US" altLang="ko-KR" sz="1100" b="1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  <a:p>
            <a:pPr marL="171450" indent="-171450">
              <a:lnSpc>
                <a:spcPct val="150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우선 검토 대상 기준으로 판매마감일수 하루  축소 운영 → 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VOC</a:t>
            </a: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및 관능 모니터링을 통한 최종 판매일수 확정</a:t>
            </a:r>
            <a:endParaRPr lang="en-US" altLang="ko-KR" sz="1050" dirty="0">
              <a:solidFill>
                <a:srgbClr val="000000"/>
              </a:solidFill>
              <a:latin typeface="Arial"/>
              <a:ea typeface="Malgun Gothic"/>
              <a:cs typeface="Arial"/>
              <a:sym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ts val="1400"/>
            </a:pPr>
            <a:r>
              <a:rPr lang="en-US" altLang="ko-KR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[</a:t>
            </a:r>
            <a:r>
              <a:rPr lang="ko-KR" altLang="en-US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비고</a:t>
            </a:r>
            <a:r>
              <a:rPr lang="en-US" altLang="ko-KR" sz="105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]</a:t>
            </a:r>
          </a:p>
          <a:p>
            <a:pPr marL="171450" indent="-171450">
              <a:lnSpc>
                <a:spcPct val="150000"/>
              </a:lnSpc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조건부 검토 대상의 경우 원물 변색 반복 확인되어 원물 상태 확인 필요함</a:t>
            </a:r>
            <a:r>
              <a:rPr lang="en-US" altLang="ko-KR" sz="1050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.</a:t>
            </a: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E081104-1778-64BF-F0F5-A2B89AF792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9745" y="5882842"/>
            <a:ext cx="4409111" cy="87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82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178</Words>
  <Application>Microsoft Office PowerPoint</Application>
  <PresentationFormat>와이드스크린</PresentationFormat>
  <Paragraphs>17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Malgun Gothic</vt:lpstr>
      <vt:lpstr>Malgun Gothic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김제은 김포QC_품질관리</dc:creator>
  <cp:lastModifiedBy>je-eun kim</cp:lastModifiedBy>
  <cp:revision>56</cp:revision>
  <dcterms:created xsi:type="dcterms:W3CDTF">2026-06-10T05:59:25Z</dcterms:created>
  <dcterms:modified xsi:type="dcterms:W3CDTF">2026-07-26T02:25:05Z</dcterms:modified>
</cp:coreProperties>
</file>