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414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91705-6CE0-48B4-B9A6-80FE8D884BBB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57F3B-06B9-49C4-9AE8-CF5C5B3E82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41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>
          <a:extLst>
            <a:ext uri="{FF2B5EF4-FFF2-40B4-BE49-F238E27FC236}">
              <a16:creationId xmlns:a16="http://schemas.microsoft.com/office/drawing/2014/main" id="{F974E3CE-E782-3924-3E26-DC8F1112F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99abb0ba51_2_19:notes">
            <a:extLst>
              <a:ext uri="{FF2B5EF4-FFF2-40B4-BE49-F238E27FC236}">
                <a16:creationId xmlns:a16="http://schemas.microsoft.com/office/drawing/2014/main" id="{EC028825-F9AB-5918-5224-C17F6DF5BB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399abb0ba51_2_19:notes">
            <a:extLst>
              <a:ext uri="{FF2B5EF4-FFF2-40B4-BE49-F238E27FC236}">
                <a16:creationId xmlns:a16="http://schemas.microsoft.com/office/drawing/2014/main" id="{7149CEF3-03E2-138F-B36F-3D4EB88A3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473" y="5185628"/>
            <a:ext cx="5391000" cy="42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endParaRPr/>
          </a:p>
        </p:txBody>
      </p:sp>
      <p:sp>
        <p:nvSpPr>
          <p:cNvPr id="161" name="Google Shape;161;g399abb0ba51_2_19:notes">
            <a:extLst>
              <a:ext uri="{FF2B5EF4-FFF2-40B4-BE49-F238E27FC236}">
                <a16:creationId xmlns:a16="http://schemas.microsoft.com/office/drawing/2014/main" id="{307A3234-E9DF-C746-6995-2BDBC403740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15825" y="10236832"/>
            <a:ext cx="29205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lgun Gothic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767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635EC8-E2AD-7CD3-E2D9-DA8542157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98C52EB-2B43-70DC-FCBC-B2A9208F7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B1E2B1-55C0-BDE9-FEF3-E2B9C5BCC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8BC5F0-D888-1340-4E79-4FC15951A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1E4CF3-8B7D-6F09-ADD8-1BE37D263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0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D510AA-B0EE-7FB5-DA7D-4DC14DCEB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E09D676-C441-8619-B0AF-23DA52F6E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692176-A99F-A248-E09D-EDDB5C44B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1C2FBF6-DE88-3FD3-B3BE-44D329BD1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20475F-CCB5-FA12-7D1B-C78632271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88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C206F51-3B7F-F0C4-02AF-8CC701D5A9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4DFCB09-5AC2-90B0-4C6A-D78708131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158F010-4DFD-0BE9-DA37-88283F21B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3087C5-6A8C-3EE3-13FB-84B65273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77EA5B-71E9-05DD-D19E-D10484C5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9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30DD7C-1C85-EF74-AA86-C4E4EB3CC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D29E09B-F181-3132-694A-0F3E8EC036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D1D02E7-7E76-B259-23E6-424650D75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0D3F0A3-6577-7D21-7835-92D38E4C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2CD3757-B56C-022E-D96E-F0F4E5B6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8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C426E7-ECAB-E093-5055-8D3EC8BCF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0CF5460-5B28-9C0D-D295-75FF9D0B4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76FF425-5616-CDDB-588B-B59355029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AC7664-3B22-DB7C-F677-2A0C1E84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2D29CF2-0CF9-1504-2DCE-7FEC5E60B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17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0F7026-E151-557D-7C7E-CD5E0D374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4D39AB0-7DC1-E0ED-8318-222AB6F6A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3A3A618-0760-B28D-1FF0-32FC9EF13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BB6CD9D-55BC-BAEC-7728-14AA36DC4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D76109-A610-C839-019B-448770B0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F10A6F-1A1A-6E85-E90C-E9C1DAC14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585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AC6639E-744B-377B-277E-23A49C83D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D1F587C-3CD1-A592-261A-B7E94CD54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CFD674C-CAE8-C4C1-98C6-C6DFACE55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057C22D-9306-74E7-839F-6C7C77B49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9F4EFC4-8D3F-A1CB-C49C-563C91801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C8758D0-46F3-F062-7AE7-36B963284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2FA1793-ED59-DE0F-AA5B-40B83B70E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BEF658E-29A9-9A0A-77D5-81EFD90A8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333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356105-1E28-7776-D04F-865DDF8A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5A9D548-30E4-B51F-05C9-D05EC8231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DD7CEF3-8F78-ADEF-564C-BB64AE141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A961952-5152-28FF-AFA8-AFCACC73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27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5FBD512-AE7C-72E4-D49C-3B6DAD77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A05E7CF-7C08-28E9-CF82-9EBD710DA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1D8C6EA-B635-BA2F-C589-31FE2FD68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73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19EBBA9-0446-6CAB-88A9-DA6869AB7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4A2A74-EF1F-8290-71A5-51D70C2B1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8BADAC0-2B42-0CAC-4E4C-4D865A2B0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732B94-ADD9-824C-236D-536D0038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9F5C608-936F-A4B5-7B1A-FE2E9542E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F03B3C8-99AD-6507-9331-241967243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741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7C0290-515C-AE40-32E0-A63F9BF0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CB1E6D6-AD7A-F593-86A0-9BED6674D2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D1C20E0-C40D-8660-0B72-607D56C5E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A02E752-EB0B-0C15-4E67-9FFB3717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34EEF48-D9F8-2B0B-0147-3616450E8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D883BE0-659A-D0F8-E311-90909CAF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574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C080C2B-0FF0-DF10-7894-CDC2DA38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CB2F24B-611E-4669-6F8C-E4631CA05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01A50A-4D93-C06E-5B81-63A8BB3BF6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999611-AEF9-4B5B-BDA2-0E37CCDFE34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4C995E-68F6-4439-D5A8-B3B4325E37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5E4698-12D5-275E-6DD6-F340D9BCB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79AC93-94A4-4733-8545-7AF5F5C0FE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54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>
          <a:extLst>
            <a:ext uri="{FF2B5EF4-FFF2-40B4-BE49-F238E27FC236}">
              <a16:creationId xmlns:a16="http://schemas.microsoft.com/office/drawing/2014/main" id="{D6F9C151-98CF-58C3-A4A2-C6812A30B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4" name="Google Shape;164;p15">
            <a:extLst>
              <a:ext uri="{FF2B5EF4-FFF2-40B4-BE49-F238E27FC236}">
                <a16:creationId xmlns:a16="http://schemas.microsoft.com/office/drawing/2014/main" id="{7407C472-C0F1-8EB9-B55B-8B4101ED8AFC}"/>
              </a:ext>
            </a:extLst>
          </p:cNvPr>
          <p:cNvCxnSpPr/>
          <p:nvPr/>
        </p:nvCxnSpPr>
        <p:spPr>
          <a:xfrm>
            <a:off x="0" y="727786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5" name="Google Shape;165;p15">
            <a:extLst>
              <a:ext uri="{FF2B5EF4-FFF2-40B4-BE49-F238E27FC236}">
                <a16:creationId xmlns:a16="http://schemas.microsoft.com/office/drawing/2014/main" id="{066916AE-038E-B148-D6AA-6809639342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53130" y="8090"/>
            <a:ext cx="1123001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3;p15">
            <a:extLst>
              <a:ext uri="{FF2B5EF4-FFF2-40B4-BE49-F238E27FC236}">
                <a16:creationId xmlns:a16="http://schemas.microsoft.com/office/drawing/2014/main" id="{0B98F0D7-C758-BB04-07F9-8DDD647624C3}"/>
              </a:ext>
            </a:extLst>
          </p:cNvPr>
          <p:cNvSpPr txBox="1"/>
          <p:nvPr/>
        </p:nvSpPr>
        <p:spPr>
          <a:xfrm>
            <a:off x="1" y="123778"/>
            <a:ext cx="121920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ko-KR" altLang="en-US" sz="2500" b="1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사과 최소당도 기준 설정 제안의 건</a:t>
            </a:r>
            <a:endParaRPr sz="2500" b="1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13FD15CB-2DCF-9FA0-06C4-F2991A6FAAAB}"/>
              </a:ext>
            </a:extLst>
          </p:cNvPr>
          <p:cNvCxnSpPr>
            <a:cxnSpLocks/>
          </p:cNvCxnSpPr>
          <p:nvPr/>
        </p:nvCxnSpPr>
        <p:spPr>
          <a:xfrm>
            <a:off x="6096000" y="831045"/>
            <a:ext cx="51940" cy="6130214"/>
          </a:xfrm>
          <a:prstGeom prst="line">
            <a:avLst/>
          </a:prstGeom>
          <a:ln w="6350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Google Shape;167;p15">
            <a:extLst>
              <a:ext uri="{FF2B5EF4-FFF2-40B4-BE49-F238E27FC236}">
                <a16:creationId xmlns:a16="http://schemas.microsoft.com/office/drawing/2014/main" id="{1CF73FB7-DDF2-2C0A-9DD3-DD9DCDC60FFD}"/>
              </a:ext>
            </a:extLst>
          </p:cNvPr>
          <p:cNvSpPr txBox="1"/>
          <p:nvPr/>
        </p:nvSpPr>
        <p:spPr>
          <a:xfrm>
            <a:off x="210233" y="932490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1.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사과 </a:t>
            </a:r>
            <a:r>
              <a:rPr lang="en-US" altLang="ko-KR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VOC 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현황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" name="Google Shape;167;p15">
            <a:extLst>
              <a:ext uri="{FF2B5EF4-FFF2-40B4-BE49-F238E27FC236}">
                <a16:creationId xmlns:a16="http://schemas.microsoft.com/office/drawing/2014/main" id="{008F154E-F197-50F3-1A6C-CA59BFA1EE58}"/>
              </a:ext>
            </a:extLst>
          </p:cNvPr>
          <p:cNvSpPr txBox="1"/>
          <p:nvPr/>
        </p:nvSpPr>
        <p:spPr>
          <a:xfrm>
            <a:off x="149755" y="3937600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2. W23 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사과 </a:t>
            </a:r>
            <a:r>
              <a:rPr lang="ko-KR" altLang="en-US" sz="1200" b="1" dirty="0" err="1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회송률</a:t>
            </a:r>
            <a:r>
              <a:rPr lang="ko-KR" altLang="en-US" sz="1200" b="1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 분석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0" name="Google Shape;167;p15">
            <a:extLst>
              <a:ext uri="{FF2B5EF4-FFF2-40B4-BE49-F238E27FC236}">
                <a16:creationId xmlns:a16="http://schemas.microsoft.com/office/drawing/2014/main" id="{F14FC550-2B08-E98A-764D-2D0B346930E0}"/>
              </a:ext>
            </a:extLst>
          </p:cNvPr>
          <p:cNvSpPr txBox="1"/>
          <p:nvPr/>
        </p:nvSpPr>
        <p:spPr>
          <a:xfrm>
            <a:off x="149755" y="6246155"/>
            <a:ext cx="5756297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indent="-17145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사과 VOC 주요 사유 중 관능(맛)이 주 원인이나, 23W 기준 당도미달 이슈로 회송 진행 이력 확인되지 않음</a:t>
            </a:r>
          </a:p>
        </p:txBody>
      </p:sp>
      <p:sp>
        <p:nvSpPr>
          <p:cNvPr id="22" name="Google Shape;167;p15">
            <a:extLst>
              <a:ext uri="{FF2B5EF4-FFF2-40B4-BE49-F238E27FC236}">
                <a16:creationId xmlns:a16="http://schemas.microsoft.com/office/drawing/2014/main" id="{591C1153-0EFE-EBC3-F579-53E2B2841AC7}"/>
              </a:ext>
            </a:extLst>
          </p:cNvPr>
          <p:cNvSpPr txBox="1"/>
          <p:nvPr/>
        </p:nvSpPr>
        <p:spPr>
          <a:xfrm>
            <a:off x="6147939" y="953284"/>
            <a:ext cx="583382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ko-KR"/>
            </a:defPPr>
            <a:lvl1pPr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>
                <a:solidFill>
                  <a:srgbClr val="000000"/>
                </a:solidFill>
                <a:latin typeface="Arial"/>
                <a:ea typeface="Malgun Gothic"/>
                <a:cs typeface="Arial"/>
              </a:defRPr>
            </a:lvl1pPr>
          </a:lstStyle>
          <a:p>
            <a:r>
              <a:rPr lang="en-US" dirty="0">
                <a:sym typeface="Arial"/>
              </a:rPr>
              <a:t>3. </a:t>
            </a:r>
            <a:r>
              <a:rPr lang="ko-KR" altLang="ko-KR" dirty="0"/>
              <a:t>23W 사과 2SKU에 대한 </a:t>
            </a:r>
            <a:r>
              <a:rPr lang="ko-KR" altLang="ko-KR" dirty="0" err="1"/>
              <a:t>Unit당</a:t>
            </a:r>
            <a:r>
              <a:rPr lang="ko-KR" altLang="ko-KR" dirty="0"/>
              <a:t> 당도 편차</a:t>
            </a:r>
            <a:r>
              <a:rPr lang="en-US" altLang="ko-KR" dirty="0"/>
              <a:t> </a:t>
            </a:r>
            <a:r>
              <a:rPr lang="ko-KR" altLang="en-US" dirty="0"/>
              <a:t>분석</a:t>
            </a:r>
            <a:endParaRPr lang="ko-KR" altLang="ko-KR" dirty="0"/>
          </a:p>
        </p:txBody>
      </p:sp>
      <p:sp>
        <p:nvSpPr>
          <p:cNvPr id="35" name="Google Shape;167;p15">
            <a:extLst>
              <a:ext uri="{FF2B5EF4-FFF2-40B4-BE49-F238E27FC236}">
                <a16:creationId xmlns:a16="http://schemas.microsoft.com/office/drawing/2014/main" id="{D046C7C8-121D-92FA-7776-9CBB281BD78E}"/>
              </a:ext>
            </a:extLst>
          </p:cNvPr>
          <p:cNvSpPr txBox="1"/>
          <p:nvPr/>
        </p:nvSpPr>
        <p:spPr>
          <a:xfrm>
            <a:off x="6246371" y="3237280"/>
            <a:ext cx="592976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ko-KR"/>
            </a:defPPr>
            <a:lvl1pPr marL="171450" indent="-17145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 sz="1100">
                <a:solidFill>
                  <a:srgbClr val="000000"/>
                </a:solidFill>
                <a:latin typeface="Arial"/>
                <a:ea typeface="Malgun Gothic"/>
                <a:cs typeface="Arial"/>
              </a:defRPr>
            </a:lvl1pPr>
          </a:lstStyle>
          <a:p>
            <a:r>
              <a:rPr lang="ko-KR" altLang="ko-KR" dirty="0"/>
              <a:t>13brix </a:t>
            </a:r>
            <a:r>
              <a:rPr lang="ko-KR" altLang="ko-KR" dirty="0" err="1"/>
              <a:t>sku의</a:t>
            </a:r>
            <a:r>
              <a:rPr lang="ko-KR" altLang="ko-KR" dirty="0"/>
              <a:t> 경우 </a:t>
            </a:r>
            <a:r>
              <a:rPr lang="ko-KR" altLang="ko-KR" dirty="0" err="1"/>
              <a:t>unit</a:t>
            </a:r>
            <a:r>
              <a:rPr lang="ko-KR" altLang="ko-KR" dirty="0"/>
              <a:t> 당도 기준 미달률이 25%, 14brix </a:t>
            </a:r>
            <a:r>
              <a:rPr lang="ko-KR" altLang="ko-KR" dirty="0" err="1"/>
              <a:t>sku의</a:t>
            </a:r>
            <a:r>
              <a:rPr lang="ko-KR" altLang="ko-KR" dirty="0"/>
              <a:t> 경우 33.7% 해당되어 잠재적인 맛 VOC </a:t>
            </a:r>
            <a:r>
              <a:rPr lang="ko-KR" altLang="ko-KR" dirty="0" err="1"/>
              <a:t>인입률에</a:t>
            </a:r>
            <a:r>
              <a:rPr lang="ko-KR" altLang="ko-KR" dirty="0"/>
              <a:t> 영향을 준 것으로 판단 → 사과 </a:t>
            </a:r>
            <a:r>
              <a:rPr lang="ko-KR" altLang="ko-KR" dirty="0" err="1"/>
              <a:t>sku별</a:t>
            </a:r>
            <a:r>
              <a:rPr lang="ko-KR" altLang="ko-KR" dirty="0"/>
              <a:t> 최소 기준 설정하여 편차에 대한 개선 필요</a:t>
            </a:r>
          </a:p>
        </p:txBody>
      </p:sp>
      <p:sp>
        <p:nvSpPr>
          <p:cNvPr id="39" name="Google Shape;167;p15">
            <a:extLst>
              <a:ext uri="{FF2B5EF4-FFF2-40B4-BE49-F238E27FC236}">
                <a16:creationId xmlns:a16="http://schemas.microsoft.com/office/drawing/2014/main" id="{5FCD28E4-E1FD-9614-2E69-06D506C0FB13}"/>
              </a:ext>
            </a:extLst>
          </p:cNvPr>
          <p:cNvSpPr txBox="1"/>
          <p:nvPr/>
        </p:nvSpPr>
        <p:spPr>
          <a:xfrm>
            <a:off x="6147940" y="4058708"/>
            <a:ext cx="44174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4. </a:t>
            </a:r>
            <a:r>
              <a:rPr lang="ko-KR" altLang="en-US" sz="1200" b="1" i="0" u="none" strike="noStrike" cap="none" dirty="0">
                <a:solidFill>
                  <a:srgbClr val="000000"/>
                </a:solidFill>
                <a:latin typeface="Arial"/>
                <a:ea typeface="Malgun Gothic"/>
                <a:cs typeface="Arial"/>
                <a:sym typeface="Arial"/>
              </a:rPr>
              <a:t>개선 제안 및 기대효과</a:t>
            </a:r>
            <a:endParaRPr sz="12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3" name="Google Shape;167;p15">
            <a:extLst>
              <a:ext uri="{FF2B5EF4-FFF2-40B4-BE49-F238E27FC236}">
                <a16:creationId xmlns:a16="http://schemas.microsoft.com/office/drawing/2014/main" id="{8E7E2B63-115D-E355-A46C-3BA28033109D}"/>
              </a:ext>
            </a:extLst>
          </p:cNvPr>
          <p:cNvSpPr txBox="1"/>
          <p:nvPr/>
        </p:nvSpPr>
        <p:spPr>
          <a:xfrm>
            <a:off x="6246371" y="5215083"/>
            <a:ext cx="5434460" cy="161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ko-KR"/>
            </a:defPPr>
            <a:lvl1pPr marL="171450" indent="-17145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 sz="1100">
                <a:solidFill>
                  <a:srgbClr val="000000"/>
                </a:solidFill>
                <a:latin typeface="Arial"/>
                <a:ea typeface="Malgun Gothic"/>
                <a:cs typeface="Arial"/>
              </a:defRPr>
            </a:lvl1pPr>
          </a:lstStyle>
          <a:p>
            <a:r>
              <a:rPr lang="ko-KR" altLang="en-US" dirty="0">
                <a:sym typeface="Arial"/>
              </a:rPr>
              <a:t>개선 제안 </a:t>
            </a:r>
            <a:r>
              <a:rPr lang="en-US" altLang="ko-KR" dirty="0">
                <a:sym typeface="Arial"/>
              </a:rPr>
              <a:t>: </a:t>
            </a:r>
            <a:r>
              <a:rPr lang="ko-KR" altLang="ko-KR" dirty="0"/>
              <a:t>각 </a:t>
            </a:r>
            <a:r>
              <a:rPr lang="ko-KR" altLang="ko-KR" dirty="0" err="1"/>
              <a:t>sku에</a:t>
            </a:r>
            <a:r>
              <a:rPr lang="ko-KR" altLang="ko-KR" dirty="0"/>
              <a:t> 대한 -1σ값 이상으로 기준으로 최소 당도 기준</a:t>
            </a:r>
            <a:r>
              <a:rPr lang="en-US" altLang="ko-KR" dirty="0"/>
              <a:t> </a:t>
            </a:r>
            <a:r>
              <a:rPr lang="ko-KR" altLang="en-US" dirty="0"/>
              <a:t>설정 제안</a:t>
            </a:r>
            <a:endParaRPr lang="en-US" altLang="ko-KR" dirty="0">
              <a:sym typeface="Arial"/>
            </a:endParaRPr>
          </a:p>
          <a:p>
            <a:r>
              <a:rPr lang="ko-KR" altLang="en-US" dirty="0">
                <a:sym typeface="Arial"/>
              </a:rPr>
              <a:t>기대 효과 </a:t>
            </a:r>
            <a:r>
              <a:rPr lang="en-US" altLang="ko-KR" dirty="0">
                <a:sym typeface="Arial"/>
              </a:rPr>
              <a:t>: </a:t>
            </a:r>
          </a:p>
          <a:p>
            <a:pPr marL="685800" lvl="1" indent="-228600">
              <a:buFont typeface="+mj-lt"/>
              <a:buAutoNum type="arabicPeriod"/>
            </a:pPr>
            <a:r>
              <a:rPr lang="ko-KR" altLang="ko-KR" sz="1100" dirty="0"/>
              <a:t>고객 체감 품질 편차를 줄이고, 사과 관능 VOC 개선 및 상품 신뢰도 확보에 기여</a:t>
            </a:r>
          </a:p>
          <a:p>
            <a:pPr marL="685800" lvl="1" indent="-228600">
              <a:buFont typeface="+mj-lt"/>
              <a:buAutoNum type="arabicPeriod"/>
            </a:pPr>
            <a:r>
              <a:rPr lang="ko-KR" altLang="ko-KR" sz="1100" dirty="0"/>
              <a:t>평균값 중심 관리 → 최소 당도 기준 설정으로 저당도 </a:t>
            </a:r>
            <a:r>
              <a:rPr lang="ko-KR" altLang="ko-KR" sz="1100" dirty="0" err="1"/>
              <a:t>unit</a:t>
            </a:r>
            <a:r>
              <a:rPr lang="ko-KR" altLang="ko-KR" sz="1100" dirty="0"/>
              <a:t> 혼입 확인 가능</a:t>
            </a:r>
          </a:p>
          <a:p>
            <a:pPr marL="685800" lvl="1" indent="-228600">
              <a:buFont typeface="+mj-lt"/>
              <a:buAutoNum type="arabicPeriod"/>
            </a:pPr>
            <a:r>
              <a:rPr lang="ko-KR" altLang="ko-KR" sz="1100" dirty="0"/>
              <a:t>저장 원물 시기(특정 시기)</a:t>
            </a:r>
            <a:r>
              <a:rPr lang="ko-KR" altLang="ko-KR" sz="1100" dirty="0" err="1"/>
              <a:t>에</a:t>
            </a:r>
            <a:r>
              <a:rPr lang="ko-KR" altLang="ko-KR" sz="1100" dirty="0"/>
              <a:t> 발생하는 경우 집중 관리 방안으로 적용 가능.</a:t>
            </a:r>
          </a:p>
          <a:p>
            <a:pPr marL="685800" lvl="1" indent="-228600">
              <a:buFont typeface="+mj-lt"/>
              <a:buAutoNum type="arabicPeriod"/>
            </a:pPr>
            <a:r>
              <a:rPr lang="ko-KR" altLang="ko-KR" sz="1100" dirty="0"/>
              <a:t>관능 </a:t>
            </a:r>
            <a:r>
              <a:rPr lang="ko-KR" altLang="ko-KR" sz="1100" dirty="0" err="1"/>
              <a:t>voc로</a:t>
            </a:r>
            <a:r>
              <a:rPr lang="ko-KR" altLang="ko-KR" sz="1100" dirty="0"/>
              <a:t> </a:t>
            </a:r>
            <a:r>
              <a:rPr lang="ko-KR" altLang="ko-KR" sz="1100" dirty="0" err="1"/>
              <a:t>검품</a:t>
            </a:r>
            <a:r>
              <a:rPr lang="ko-KR" altLang="ko-KR" sz="1100" dirty="0"/>
              <a:t> 강화 대상 선정 시 보다 근본적인 문제 해결 가능</a:t>
            </a:r>
          </a:p>
        </p:txBody>
      </p:sp>
      <p:sp>
        <p:nvSpPr>
          <p:cNvPr id="47" name="Google Shape;167;p15">
            <a:extLst>
              <a:ext uri="{FF2B5EF4-FFF2-40B4-BE49-F238E27FC236}">
                <a16:creationId xmlns:a16="http://schemas.microsoft.com/office/drawing/2014/main" id="{7F322C4D-A8A0-B574-875F-5FE52C21B432}"/>
              </a:ext>
            </a:extLst>
          </p:cNvPr>
          <p:cNvSpPr txBox="1"/>
          <p:nvPr/>
        </p:nvSpPr>
        <p:spPr>
          <a:xfrm>
            <a:off x="101938" y="2999051"/>
            <a:ext cx="599818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사과 3주 연속 </a:t>
            </a:r>
            <a:r>
              <a:rPr lang="ko-KR" altLang="ko-KR" sz="1100" dirty="0" err="1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검품강화</a:t>
            </a:r>
            <a:r>
              <a:rPr lang="ko-KR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 대상으로 선정되었으나 VOC 추이 변화 없음.</a:t>
            </a:r>
          </a:p>
          <a:p>
            <a:pPr marL="171450" indent="-17145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13brix 못생겨도 맛있는 사과는 22w 대비 23w 약 28% 감소 하였으나, 14brix 못생겨도 맛있는 사과의 경우 약 32% 증가하였음.</a:t>
            </a:r>
            <a:endParaRPr lang="en-US" altLang="ko-KR" sz="1100" dirty="0">
              <a:solidFill>
                <a:srgbClr val="000000"/>
              </a:solidFill>
              <a:latin typeface="Arial"/>
              <a:ea typeface="Malgun Gothic"/>
              <a:cs typeface="Arial"/>
            </a:endParaRPr>
          </a:p>
          <a:p>
            <a:pPr marL="171450" indent="-171450"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주요 </a:t>
            </a:r>
            <a:r>
              <a:rPr lang="en-US" altLang="ko-KR" sz="1100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VOC </a:t>
            </a:r>
            <a:r>
              <a:rPr lang="ko-KR" altLang="en-US" sz="1100" dirty="0" err="1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인입</a:t>
            </a:r>
            <a:r>
              <a:rPr lang="ko-KR" altLang="en-US" sz="1100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 사유는 </a:t>
            </a:r>
            <a:r>
              <a:rPr lang="ko-KR" altLang="en-US" sz="1100" b="1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관능과 신선도 </a:t>
            </a:r>
            <a:r>
              <a:rPr lang="ko-KR" altLang="en-US" sz="1100" dirty="0">
                <a:solidFill>
                  <a:srgbClr val="000000"/>
                </a:solidFill>
                <a:latin typeface="Arial"/>
                <a:ea typeface="Malgun Gothic"/>
                <a:cs typeface="Arial"/>
              </a:rPr>
              <a:t>확인되었음</a:t>
            </a:r>
            <a:endParaRPr lang="ko-KR" altLang="ko-KR" sz="1100" dirty="0">
              <a:solidFill>
                <a:srgbClr val="000000"/>
              </a:solidFill>
              <a:latin typeface="Arial"/>
              <a:ea typeface="Malgun Gothic"/>
              <a:cs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92E4514-2548-36AD-BA0F-2F1952AA3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1" y="1248334"/>
            <a:ext cx="5610041" cy="167841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5BA771E-E81C-D0C8-37F0-E65EC83F90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00" y="4309875"/>
            <a:ext cx="5095615" cy="184096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C367B4C-9483-94E6-2797-7ACFC3FEAA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496" y="1303424"/>
            <a:ext cx="5758270" cy="180684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E697584-5A83-1BD1-D5B8-BD780C850E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0585" y="4371958"/>
            <a:ext cx="3473629" cy="71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18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213</Words>
  <Application>Microsoft Office PowerPoint</Application>
  <PresentationFormat>와이드스크린</PresentationFormat>
  <Paragraphs>17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김제은 김포QC_품질관리</dc:creator>
  <cp:lastModifiedBy>je-eun kim</cp:lastModifiedBy>
  <cp:revision>28</cp:revision>
  <dcterms:created xsi:type="dcterms:W3CDTF">2026-06-10T05:59:25Z</dcterms:created>
  <dcterms:modified xsi:type="dcterms:W3CDTF">2026-07-20T11:21:03Z</dcterms:modified>
</cp:coreProperties>
</file>