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21"/>
  </p:notesMasterIdLst>
  <p:sldIdLst>
    <p:sldId id="256" r:id="rId2"/>
    <p:sldId id="257" r:id="rId3"/>
    <p:sldId id="258" r:id="rId4"/>
    <p:sldId id="267" r:id="rId5"/>
    <p:sldId id="268" r:id="rId6"/>
    <p:sldId id="269" r:id="rId7"/>
    <p:sldId id="270" r:id="rId8"/>
    <p:sldId id="271" r:id="rId9"/>
    <p:sldId id="272" r:id="rId10"/>
    <p:sldId id="273" r:id="rId11"/>
    <p:sldId id="274" r:id="rId12"/>
    <p:sldId id="275" r:id="rId13"/>
    <p:sldId id="276" r:id="rId14"/>
    <p:sldId id="277" r:id="rId15"/>
    <p:sldId id="278" r:id="rId16"/>
    <p:sldId id="280" r:id="rId17"/>
    <p:sldId id="281" r:id="rId18"/>
    <p:sldId id="282" r:id="rId19"/>
    <p:sldId id="279" r:id="rId20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7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ACF4677E-8BD2-47ae-8A1F-98590045965D">
      <hp:hncThemeShow xmlns="" xmlns:c="http://schemas.openxmlformats.org/drawingml/2006/chart" xmlns:dgm="http://schemas.openxmlformats.org/drawingml/2006/diagram" xmlns:dsp="http://schemas.microsoft.com/office/drawing/2008/diagram" xmlns:hp="http://schemas.haansoft.com/office/presentation/8.0" themeShowType="1" themeSkinType="1" themeTransitionType="1" useThemeTransition="1" byMouseClick="1" attrType="1" dur="200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3" autoAdjust="0"/>
    <p:restoredTop sz="94660"/>
  </p:normalViewPr>
  <p:slideViewPr>
    <p:cSldViewPr snapToGrid="0">
      <p:cViewPr varScale="1">
        <p:scale>
          <a:sx n="90" d="100"/>
          <a:sy n="90" d="100"/>
        </p:scale>
        <p:origin x="366" y="7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879412-CE40-4BF9-ABE7-658149E7B6CD}" type="datetimeFigureOut">
              <a:rPr lang="ko-KR" altLang="en-US" smtClean="0"/>
              <a:t>2026-07-04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A041C4-2496-4177-B0DC-B3679A761FF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871753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996E785-8601-08DE-59B0-FF4ED80AB7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8704F3E5-4E81-B621-32CE-088DEAE9B9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5D06401-94A9-971D-D66B-A87EB24A743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EF896A-8AC4-4DAC-8D38-189F82D94AF0}" type="datetimeFigureOut">
              <a:rPr lang="ko-KR" altLang="en-US" smtClean="0"/>
              <a:t>2026-07-04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6437B69-B4A5-2E47-908D-7BADD39FAA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A833B4B-7B32-0F43-8FE8-66A2B9A9A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134945A-7DC4-4653-AA1D-B021C548424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136808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78B0E679-84E8-D984-EF3C-F24A9A4571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570A0713-9765-9CF1-0E35-D74AC56E4C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E951F95-0AA3-EFCB-AFC1-2806CF7852E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EF896A-8AC4-4DAC-8D38-189F82D94AF0}" type="datetimeFigureOut">
              <a:rPr lang="ko-KR" altLang="en-US" smtClean="0"/>
              <a:t>2026-07-04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5C827FB-05F1-94BF-2732-E56DEF142F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45B36AC-57FA-D893-783E-875AB8C677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134945A-7DC4-4653-AA1D-B021C548424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37859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25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A535F88-45F3-67A9-6A46-A188BFB76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6AFB456-D605-DF52-7356-6AC21DA86B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44BDB2E-8948-7B4C-3150-AABA2A0AAC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EF896A-8AC4-4DAC-8D38-189F82D94AF0}" type="datetimeFigureOut">
              <a:rPr lang="ko-KR" altLang="en-US" smtClean="0"/>
              <a:t>2026-07-04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C73C2BD-696E-A597-6A3E-1B025A8C36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9E589E2-8F67-4BFC-84E0-3160C6A554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134945A-7DC4-4653-AA1D-B021C548424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3155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7B91305-613A-B6FE-A63F-AF2302BD9D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B36C87A-0DDF-FDC9-4A9E-09EB05B670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388957C-35FA-50C5-E84C-760EF109595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EF896A-8AC4-4DAC-8D38-189F82D94AF0}" type="datetimeFigureOut">
              <a:rPr lang="ko-KR" altLang="en-US" smtClean="0"/>
              <a:t>2026-07-04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250B46D-7F97-BFF5-72FB-09C859C9A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B595B38-C640-4084-69F4-7ECA361BB5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134945A-7DC4-4653-AA1D-B021C548424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822381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D089765-8E78-817F-1D71-35B3A27572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1D8D8AC1-E4A0-6E4A-E94F-4873A7511B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FB28AE03-FF8F-29C9-90B6-D7B33B4A92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426B2537-75F4-B518-A741-E7E470C2BA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EF896A-8AC4-4DAC-8D38-189F82D94AF0}" type="datetimeFigureOut">
              <a:rPr lang="ko-KR" altLang="en-US" smtClean="0"/>
              <a:t>2026-07-04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072E7946-7B21-CB0F-13FA-B02E7080E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86D8E6A-628C-A88A-9D78-8D63CDA52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134945A-7DC4-4653-AA1D-B021C548424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524152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E89E663-2CF1-1975-04B4-02936F7DA8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482ACC0-AF05-9B74-15AF-1AFE37A20C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63A9A76B-F92F-A353-AF16-E97D5ECF89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5D7604AB-B125-4EB6-0DC4-019E579F8C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34C33483-E44F-2892-DFA3-C4EC77354DA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7EB90851-1B87-11AF-5CF1-88B2F1BA8E1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EF896A-8AC4-4DAC-8D38-189F82D94AF0}" type="datetimeFigureOut">
              <a:rPr lang="ko-KR" altLang="en-US" smtClean="0"/>
              <a:t>2026-07-04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444F9398-B546-5586-E48D-2C872DA19A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F0BF599C-0EE2-B6A1-4703-EF47AD6487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134945A-7DC4-4653-AA1D-B021C548424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694241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4F40332-A299-84A6-A933-B09B281A7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15A1C81B-FE67-0ADC-9886-6EAE52E4CF0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EF896A-8AC4-4DAC-8D38-189F82D94AF0}" type="datetimeFigureOut">
              <a:rPr lang="ko-KR" altLang="en-US" smtClean="0"/>
              <a:t>2026-07-04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2B3AA8C6-49C0-8CB9-56A1-75D2911B7F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368A2E0D-EFC1-4780-9E8A-66F3F84F62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134945A-7DC4-4653-AA1D-B021C548424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330700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D5A3182-9B9E-B597-7109-72931E1A20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688C52B-6441-3B35-41F4-2CFC45D2A1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491AE328-E860-0D30-780D-1F47969151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AE43D639-39D1-2B00-1DBD-A05D53CF74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EF896A-8AC4-4DAC-8D38-189F82D94AF0}" type="datetimeFigureOut">
              <a:rPr lang="ko-KR" altLang="en-US" smtClean="0"/>
              <a:t>2026-07-04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B525ACE6-E1A2-2069-FA06-CD92513249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4774335D-BC5F-008A-CB60-0ED7F80501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134945A-7DC4-4653-AA1D-B021C548424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067254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649C3BF-4F4E-07C7-C0AA-04B871658A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C3AA04B-9610-C59C-EF92-313ED91A830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03744A02-DF73-8A62-E9B2-65F0414D42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4A14C935-880E-F3BC-5455-8351F791F2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EF896A-8AC4-4DAC-8D38-189F82D94AF0}" type="datetimeFigureOut">
              <a:rPr lang="ko-KR" altLang="en-US" smtClean="0"/>
              <a:t>2026-07-04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9DC93B98-4CA0-B318-E71F-DBB6A6C166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648A41A2-61CB-9CC6-53AB-1FC254B91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134945A-7DC4-4653-AA1D-B021C548424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56742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465CA3B-8A75-274B-7DB1-388A7380F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93C7FDBF-1E68-7756-F5F1-6527AD9E4B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78E3058-5564-0F3C-16D9-3A7E2F0B1A3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EF896A-8AC4-4DAC-8D38-189F82D94AF0}" type="datetimeFigureOut">
              <a:rPr lang="ko-KR" altLang="en-US" smtClean="0"/>
              <a:t>2026-07-04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98A327C-0C51-66E9-D4D4-12E3D49C9C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435FB8C-A61E-C6E0-9B46-9C9D581562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134945A-7DC4-4653-AA1D-B021C548424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72932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oogle Shape;92;p1">
            <a:extLst>
              <a:ext uri="{FF2B5EF4-FFF2-40B4-BE49-F238E27FC236}">
                <a16:creationId xmlns:a16="http://schemas.microsoft.com/office/drawing/2014/main" id="{20D018B1-2724-0C49-6DE5-55CEA1C75BE7}"/>
              </a:ext>
            </a:extLst>
          </p:cNvPr>
          <p:cNvCxnSpPr/>
          <p:nvPr userDrawn="1"/>
        </p:nvCxnSpPr>
        <p:spPr>
          <a:xfrm>
            <a:off x="0" y="727786"/>
            <a:ext cx="12192000" cy="0"/>
          </a:xfrm>
          <a:prstGeom prst="straightConnector1">
            <a:avLst/>
          </a:prstGeom>
          <a:noFill/>
          <a:ln w="38100" cap="flat" cmpd="sng">
            <a:solidFill>
              <a:srgbClr val="7030A0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8" name="그림 7">
            <a:extLst>
              <a:ext uri="{FF2B5EF4-FFF2-40B4-BE49-F238E27FC236}">
                <a16:creationId xmlns:a16="http://schemas.microsoft.com/office/drawing/2014/main" id="{D3DDF884-3846-4A48-14FC-F11D66CB6EA2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1053130" y="8090"/>
            <a:ext cx="1123001" cy="646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471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6" r:id="rId7"/>
    <p:sldLayoutId id="2147483657" r:id="rId8"/>
    <p:sldLayoutId id="2147483658" r:id="rId9"/>
    <p:sldLayoutId id="2147483659" r:id="rId10"/>
    <p:sldLayoutId id="2147483663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116959"/>
            <a:ext cx="12192000" cy="6621484"/>
            <a:chOff x="0" y="0"/>
            <a:chExt cx="22229969" cy="12459142"/>
          </a:xfrm>
        </p:grpSpPr>
        <p:sp>
          <p:nvSpPr>
            <p:cNvPr id="3" name="Freeform 3"/>
            <p:cNvSpPr/>
            <p:nvPr/>
          </p:nvSpPr>
          <p:spPr>
            <a:xfrm>
              <a:off x="0" y="8681839"/>
              <a:ext cx="21640800" cy="3777303"/>
            </a:xfrm>
            <a:custGeom>
              <a:avLst/>
              <a:gdLst/>
              <a:ahLst/>
              <a:cxnLst/>
              <a:rect l="l" t="t" r="r" b="b"/>
              <a:pathLst>
                <a:path w="21640800" h="3777303">
                  <a:moveTo>
                    <a:pt x="0" y="0"/>
                  </a:moveTo>
                  <a:lnTo>
                    <a:pt x="21640800" y="0"/>
                  </a:lnTo>
                  <a:lnTo>
                    <a:pt x="21640800" y="3777303"/>
                  </a:lnTo>
                  <a:lnTo>
                    <a:pt x="0" y="37773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ko-KR" altLang="en-US" sz="1200"/>
            </a:p>
          </p:txBody>
        </p:sp>
        <p:grpSp>
          <p:nvGrpSpPr>
            <p:cNvPr id="4" name="Group 4"/>
            <p:cNvGrpSpPr/>
            <p:nvPr/>
          </p:nvGrpSpPr>
          <p:grpSpPr>
            <a:xfrm>
              <a:off x="0" y="0"/>
              <a:ext cx="22229969" cy="11680514"/>
              <a:chOff x="0" y="0"/>
              <a:chExt cx="4391105" cy="2307262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4391105" cy="2307262"/>
              </a:xfrm>
              <a:custGeom>
                <a:avLst/>
                <a:gdLst/>
                <a:ahLst/>
                <a:cxnLst/>
                <a:rect l="l" t="t" r="r" b="b"/>
                <a:pathLst>
                  <a:path w="4391105" h="2307262">
                    <a:moveTo>
                      <a:pt x="0" y="0"/>
                    </a:moveTo>
                    <a:lnTo>
                      <a:pt x="4391105" y="0"/>
                    </a:lnTo>
                    <a:lnTo>
                      <a:pt x="4391105" y="2307262"/>
                    </a:lnTo>
                    <a:lnTo>
                      <a:pt x="0" y="230726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ko-KR" altLang="en-US" sz="1200"/>
              </a:p>
            </p:txBody>
          </p:sp>
          <p:sp>
            <p:nvSpPr>
              <p:cNvPr id="6" name="TextBox 6"/>
              <p:cNvSpPr txBox="1"/>
              <p:nvPr/>
            </p:nvSpPr>
            <p:spPr>
              <a:xfrm>
                <a:off x="0" y="-38100"/>
                <a:ext cx="4391105" cy="2345362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1773"/>
                  </a:lnSpc>
                  <a:spcBef>
                    <a:spcPct val="0"/>
                  </a:spcBef>
                </a:pPr>
                <a:endParaRPr sz="1200"/>
              </a:p>
            </p:txBody>
          </p:sp>
        </p:grpSp>
      </p:grpSp>
      <p:sp>
        <p:nvSpPr>
          <p:cNvPr id="7" name="Freeform 7"/>
          <p:cNvSpPr/>
          <p:nvPr/>
        </p:nvSpPr>
        <p:spPr>
          <a:xfrm>
            <a:off x="10454210" y="239233"/>
            <a:ext cx="1569041" cy="788063"/>
          </a:xfrm>
          <a:custGeom>
            <a:avLst/>
            <a:gdLst/>
            <a:ahLst/>
            <a:cxnLst/>
            <a:rect l="l" t="t" r="r" b="b"/>
            <a:pathLst>
              <a:path w="2353562" h="1182094">
                <a:moveTo>
                  <a:pt x="0" y="0"/>
                </a:moveTo>
                <a:lnTo>
                  <a:pt x="2353562" y="0"/>
                </a:lnTo>
                <a:lnTo>
                  <a:pt x="2353562" y="1182094"/>
                </a:lnTo>
                <a:lnTo>
                  <a:pt x="0" y="118209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ko-KR" altLang="en-US" sz="1200"/>
          </a:p>
        </p:txBody>
      </p:sp>
      <p:sp>
        <p:nvSpPr>
          <p:cNvPr id="8" name="TextBox 8"/>
          <p:cNvSpPr txBox="1"/>
          <p:nvPr/>
        </p:nvSpPr>
        <p:spPr>
          <a:xfrm>
            <a:off x="1834724" y="2368482"/>
            <a:ext cx="8522553" cy="11471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267"/>
              </a:lnSpc>
              <a:spcBef>
                <a:spcPct val="0"/>
              </a:spcBef>
            </a:pPr>
            <a:r>
              <a:rPr lang="ko-KR" altLang="en-US" sz="5400" b="1" spc="-147" dirty="0">
                <a:solidFill>
                  <a:srgbClr val="5F008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당도 스프레드시트 메뉴얼</a:t>
            </a:r>
            <a:endParaRPr lang="en-US" sz="5400" b="1" spc="-147" dirty="0">
              <a:solidFill>
                <a:srgbClr val="5F0080"/>
              </a:solidFill>
              <a:latin typeface="각진펜 Bold"/>
              <a:ea typeface="각진펜 Bold"/>
              <a:cs typeface="각진펜 Bold"/>
              <a:sym typeface="각진펜 Bold"/>
            </a:endParaRPr>
          </a:p>
        </p:txBody>
      </p:sp>
      <p:grpSp>
        <p:nvGrpSpPr>
          <p:cNvPr id="10" name="Group 10"/>
          <p:cNvGrpSpPr/>
          <p:nvPr/>
        </p:nvGrpSpPr>
        <p:grpSpPr>
          <a:xfrm>
            <a:off x="0" y="5572383"/>
            <a:ext cx="12192000" cy="1285617"/>
            <a:chOff x="0" y="0"/>
            <a:chExt cx="4391105" cy="507898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4391105" cy="507898"/>
            </a:xfrm>
            <a:custGeom>
              <a:avLst/>
              <a:gdLst/>
              <a:ahLst/>
              <a:cxnLst/>
              <a:rect l="l" t="t" r="r" b="b"/>
              <a:pathLst>
                <a:path w="4391105" h="507898">
                  <a:moveTo>
                    <a:pt x="0" y="0"/>
                  </a:moveTo>
                  <a:lnTo>
                    <a:pt x="4391105" y="0"/>
                  </a:lnTo>
                  <a:lnTo>
                    <a:pt x="4391105" y="507898"/>
                  </a:lnTo>
                  <a:lnTo>
                    <a:pt x="0" y="507898"/>
                  </a:lnTo>
                  <a:close/>
                </a:path>
              </a:pathLst>
            </a:custGeom>
            <a:solidFill>
              <a:srgbClr val="5F0080"/>
            </a:solidFill>
            <a:ln cap="sq">
              <a:noFill/>
              <a:prstDash val="dash"/>
              <a:miter/>
            </a:ln>
          </p:spPr>
          <p:txBody>
            <a:bodyPr/>
            <a:lstStyle/>
            <a:p>
              <a:pPr algn="ctr"/>
              <a:endParaRPr lang="en-US" altLang="ko-KR" sz="2400" b="1" dirty="0">
                <a:solidFill>
                  <a:schemeClr val="bg1"/>
                </a:solidFill>
              </a:endParaRPr>
            </a:p>
            <a:p>
              <a:pPr algn="ctr"/>
              <a:r>
                <a:rPr lang="ko-KR" altLang="en-US" sz="2400" b="1" dirty="0">
                  <a:solidFill>
                    <a:schemeClr val="bg1"/>
                  </a:solidFill>
                </a:rPr>
                <a:t>관리자용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4391105" cy="54599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2400"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FD347D-80C8-01BB-2966-3B61C103E6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90;p1">
            <a:extLst>
              <a:ext uri="{FF2B5EF4-FFF2-40B4-BE49-F238E27FC236}">
                <a16:creationId xmlns:a16="http://schemas.microsoft.com/office/drawing/2014/main" id="{9F6EC901-6D4C-0322-42CF-DB00667FE065}"/>
              </a:ext>
            </a:extLst>
          </p:cNvPr>
          <p:cNvSpPr txBox="1"/>
          <p:nvPr/>
        </p:nvSpPr>
        <p:spPr>
          <a:xfrm>
            <a:off x="1" y="78125"/>
            <a:ext cx="12191999" cy="472400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altLang="ko-KR" sz="2500" b="1" dirty="0">
                <a:solidFill>
                  <a:schemeClr val="dk1"/>
                </a:solidFill>
                <a:latin typeface="맑은 고딕"/>
                <a:ea typeface="맑은 고딕"/>
                <a:cs typeface="맑은 고딕"/>
                <a:sym typeface="맑은 고딕"/>
              </a:rPr>
              <a:t>02. </a:t>
            </a:r>
            <a:r>
              <a:rPr lang="ko-KR" altLang="en-US" sz="2500" b="1" dirty="0">
                <a:solidFill>
                  <a:schemeClr val="dk1"/>
                </a:solidFill>
                <a:latin typeface="맑은 고딕"/>
                <a:ea typeface="맑은 고딕"/>
                <a:cs typeface="맑은 고딕"/>
                <a:sym typeface="맑은 고딕"/>
              </a:rPr>
              <a:t>사용방법</a:t>
            </a:r>
            <a:endParaRPr lang="en-US" altLang="ko-KR" sz="2500" b="1" dirty="0">
              <a:solidFill>
                <a:schemeClr val="dk1"/>
              </a:solidFill>
              <a:latin typeface="맑은 고딕"/>
              <a:ea typeface="맑은 고딕"/>
              <a:cs typeface="맑은 고딕"/>
              <a:sym typeface="맑은 고딕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C92EE21-0AA9-2813-4049-7FB9C3216C34}"/>
              </a:ext>
            </a:extLst>
          </p:cNvPr>
          <p:cNvSpPr txBox="1"/>
          <p:nvPr/>
        </p:nvSpPr>
        <p:spPr>
          <a:xfrm>
            <a:off x="2401003" y="697299"/>
            <a:ext cx="1276760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b="1">
                <a:solidFill>
                  <a:schemeClr val="bg1"/>
                </a:solidFill>
              </a:rPr>
              <a:t>This week</a:t>
            </a:r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0B903809-99AC-004A-0116-312811C4A47C}"/>
              </a:ext>
            </a:extLst>
          </p:cNvPr>
          <p:cNvSpPr txBox="1"/>
          <p:nvPr/>
        </p:nvSpPr>
        <p:spPr>
          <a:xfrm>
            <a:off x="8435690" y="697299"/>
            <a:ext cx="1355307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b="1">
                <a:solidFill>
                  <a:schemeClr val="bg1"/>
                </a:solidFill>
              </a:rPr>
              <a:t>Next week</a:t>
            </a:r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63F890-9908-E204-79AD-E18C029A97D0}"/>
              </a:ext>
            </a:extLst>
          </p:cNvPr>
          <p:cNvSpPr txBox="1"/>
          <p:nvPr/>
        </p:nvSpPr>
        <p:spPr>
          <a:xfrm>
            <a:off x="263441" y="5922392"/>
            <a:ext cx="11090960" cy="4140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ko-KR" sz="1600" b="1" dirty="0"/>
              <a:t>1. Web rms </a:t>
            </a:r>
            <a:r>
              <a:rPr lang="ko-KR" altLang="en-US" sz="1600" b="1" dirty="0"/>
              <a:t>접속 → </a:t>
            </a:r>
            <a:r>
              <a:rPr lang="ko-KR" altLang="en-US" sz="1600" b="1" dirty="0" err="1"/>
              <a:t>검품</a:t>
            </a:r>
            <a:r>
              <a:rPr lang="en-US" altLang="ko-KR" sz="1600" b="1" dirty="0"/>
              <a:t>Y </a:t>
            </a:r>
            <a:r>
              <a:rPr lang="ko-KR" altLang="en-US" sz="1600" b="1" dirty="0"/>
              <a:t>설정 → 검색 설정 → 입하내역 다운로드  </a:t>
            </a:r>
            <a:endParaRPr lang="en-US" altLang="ko-KR" sz="1600" b="1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A2B676A1-92F3-2562-D89E-8E145C2B57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831" y="956601"/>
            <a:ext cx="9470065" cy="4706489"/>
          </a:xfrm>
          <a:prstGeom prst="rect">
            <a:avLst/>
          </a:prstGeom>
        </p:spPr>
      </p:pic>
      <p:sp>
        <p:nvSpPr>
          <p:cNvPr id="7" name="직사각형 6">
            <a:extLst>
              <a:ext uri="{FF2B5EF4-FFF2-40B4-BE49-F238E27FC236}">
                <a16:creationId xmlns:a16="http://schemas.microsoft.com/office/drawing/2014/main" id="{C5FED9D0-E33C-7F93-C501-2B12C1D4B5EA}"/>
              </a:ext>
            </a:extLst>
          </p:cNvPr>
          <p:cNvSpPr/>
          <p:nvPr/>
        </p:nvSpPr>
        <p:spPr>
          <a:xfrm>
            <a:off x="467831" y="1594884"/>
            <a:ext cx="1467295" cy="25518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303F69F0-7D61-5FA5-5D21-0CD9EB08882B}"/>
              </a:ext>
            </a:extLst>
          </p:cNvPr>
          <p:cNvSpPr/>
          <p:nvPr/>
        </p:nvSpPr>
        <p:spPr>
          <a:xfrm>
            <a:off x="7914167" y="3309845"/>
            <a:ext cx="666308" cy="51787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C72E0A4-BCF4-EEAF-C29B-60DF9DCF9715}"/>
              </a:ext>
            </a:extLst>
          </p:cNvPr>
          <p:cNvSpPr/>
          <p:nvPr/>
        </p:nvSpPr>
        <p:spPr>
          <a:xfrm>
            <a:off x="9112102" y="4612862"/>
            <a:ext cx="439480" cy="36933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DE21E3A0-12B1-1BF5-7299-D45E60548D38}"/>
              </a:ext>
            </a:extLst>
          </p:cNvPr>
          <p:cNvSpPr/>
          <p:nvPr/>
        </p:nvSpPr>
        <p:spPr>
          <a:xfrm>
            <a:off x="2502194" y="5178056"/>
            <a:ext cx="772633" cy="23143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8224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2A96C2-D2D8-46A8-5CB1-78855F85CC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90;p1">
            <a:extLst>
              <a:ext uri="{FF2B5EF4-FFF2-40B4-BE49-F238E27FC236}">
                <a16:creationId xmlns:a16="http://schemas.microsoft.com/office/drawing/2014/main" id="{8065EE77-4554-8771-CE13-7E8D6C45C2F0}"/>
              </a:ext>
            </a:extLst>
          </p:cNvPr>
          <p:cNvSpPr txBox="1"/>
          <p:nvPr/>
        </p:nvSpPr>
        <p:spPr>
          <a:xfrm>
            <a:off x="1" y="78125"/>
            <a:ext cx="12191999" cy="472400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altLang="ko-KR" sz="2500" b="1" dirty="0">
                <a:solidFill>
                  <a:schemeClr val="dk1"/>
                </a:solidFill>
                <a:latin typeface="맑은 고딕"/>
                <a:ea typeface="맑은 고딕"/>
                <a:cs typeface="맑은 고딕"/>
                <a:sym typeface="맑은 고딕"/>
              </a:rPr>
              <a:t>02. </a:t>
            </a:r>
            <a:r>
              <a:rPr lang="ko-KR" altLang="en-US" sz="2500" b="1" dirty="0">
                <a:solidFill>
                  <a:schemeClr val="dk1"/>
                </a:solidFill>
                <a:latin typeface="맑은 고딕"/>
                <a:ea typeface="맑은 고딕"/>
                <a:cs typeface="맑은 고딕"/>
                <a:sym typeface="맑은 고딕"/>
              </a:rPr>
              <a:t>사용방법</a:t>
            </a:r>
            <a:endParaRPr lang="en-US" altLang="ko-KR" sz="2500" b="1" dirty="0">
              <a:solidFill>
                <a:schemeClr val="dk1"/>
              </a:solidFill>
              <a:latin typeface="맑은 고딕"/>
              <a:ea typeface="맑은 고딕"/>
              <a:cs typeface="맑은 고딕"/>
              <a:sym typeface="맑은 고딕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980DE057-727B-E37C-D8E9-821073806849}"/>
              </a:ext>
            </a:extLst>
          </p:cNvPr>
          <p:cNvSpPr txBox="1"/>
          <p:nvPr/>
        </p:nvSpPr>
        <p:spPr>
          <a:xfrm>
            <a:off x="2401003" y="697299"/>
            <a:ext cx="1276760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b="1">
                <a:solidFill>
                  <a:schemeClr val="bg1"/>
                </a:solidFill>
              </a:rPr>
              <a:t>This week</a:t>
            </a:r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AFFE9B8-CB75-8E0E-DB2A-220674DA6CBF}"/>
              </a:ext>
            </a:extLst>
          </p:cNvPr>
          <p:cNvSpPr txBox="1"/>
          <p:nvPr/>
        </p:nvSpPr>
        <p:spPr>
          <a:xfrm>
            <a:off x="8435690" y="697299"/>
            <a:ext cx="1355307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b="1">
                <a:solidFill>
                  <a:schemeClr val="bg1"/>
                </a:solidFill>
              </a:rPr>
              <a:t>Next week</a:t>
            </a:r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2DA0963-76F3-884B-A3D3-A00DBC73E9C2}"/>
              </a:ext>
            </a:extLst>
          </p:cNvPr>
          <p:cNvSpPr txBox="1"/>
          <p:nvPr/>
        </p:nvSpPr>
        <p:spPr>
          <a:xfrm>
            <a:off x="263441" y="5922392"/>
            <a:ext cx="11294150" cy="7833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ko-KR" sz="1600" b="1" dirty="0"/>
              <a:t>2. </a:t>
            </a:r>
            <a:r>
              <a:rPr lang="ko-KR" altLang="en-US" sz="1600" b="1" dirty="0"/>
              <a:t>입하내역 다운로드 파일 클릭 → </a:t>
            </a:r>
            <a:r>
              <a:rPr lang="en-US" altLang="ko-KR" sz="1600" b="1" dirty="0"/>
              <a:t>Ctrl +A </a:t>
            </a:r>
            <a:r>
              <a:rPr lang="ko-KR" altLang="en-US" sz="1600" b="1" dirty="0"/>
              <a:t>→</a:t>
            </a:r>
            <a:r>
              <a:rPr lang="en-US" altLang="ko-KR" sz="1600" b="1" dirty="0"/>
              <a:t> </a:t>
            </a:r>
            <a:r>
              <a:rPr lang="en-US" altLang="ko-KR" sz="1600" b="1" dirty="0" err="1"/>
              <a:t>Ctrl+C</a:t>
            </a:r>
            <a:r>
              <a:rPr lang="en-US" altLang="ko-KR" sz="1600" b="1" dirty="0"/>
              <a:t>(</a:t>
            </a:r>
            <a:r>
              <a:rPr lang="ko-KR" altLang="en-US" sz="1600" b="1" dirty="0"/>
              <a:t>복사</a:t>
            </a:r>
            <a:r>
              <a:rPr lang="en-US" altLang="ko-KR" sz="1600" b="1" dirty="0"/>
              <a:t>) </a:t>
            </a:r>
            <a:r>
              <a:rPr lang="ko-KR" altLang="en-US" sz="1600" b="1" dirty="0"/>
              <a:t>→ </a:t>
            </a:r>
            <a:r>
              <a:rPr lang="en-US" altLang="ko-KR" sz="1600" b="1" dirty="0"/>
              <a:t>RMS_DATA </a:t>
            </a:r>
            <a:r>
              <a:rPr lang="ko-KR" altLang="en-US" sz="1600" b="1" dirty="0"/>
              <a:t>시트 내 기존 내용 모두 삭제 후 </a:t>
            </a:r>
            <a:r>
              <a:rPr lang="en-US" altLang="ko-KR" sz="1600" b="1" dirty="0"/>
              <a:t>Ctrl + V(</a:t>
            </a:r>
            <a:r>
              <a:rPr lang="ko-KR" altLang="en-US" sz="1600" b="1" dirty="0"/>
              <a:t>붙여넣기</a:t>
            </a:r>
            <a:r>
              <a:rPr lang="en-US" altLang="ko-KR" sz="1600" b="1" dirty="0"/>
              <a:t>) 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EBB8E906-8E8B-929B-CEA1-5F8D7F50FE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869" y="1722144"/>
            <a:ext cx="4999675" cy="3838683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F5F2D9C6-C43A-8CCA-81EB-C0C73D28CB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2725" y="1722145"/>
            <a:ext cx="6358269" cy="3838683"/>
          </a:xfrm>
          <a:prstGeom prst="rect">
            <a:avLst/>
          </a:prstGeom>
        </p:spPr>
      </p:pic>
      <p:sp>
        <p:nvSpPr>
          <p:cNvPr id="12" name="화살표: 오른쪽 11">
            <a:extLst>
              <a:ext uri="{FF2B5EF4-FFF2-40B4-BE49-F238E27FC236}">
                <a16:creationId xmlns:a16="http://schemas.microsoft.com/office/drawing/2014/main" id="{1D1A3A22-28EF-A563-FCD1-2FC61885C404}"/>
              </a:ext>
            </a:extLst>
          </p:cNvPr>
          <p:cNvSpPr/>
          <p:nvPr/>
        </p:nvSpPr>
        <p:spPr>
          <a:xfrm rot="3363506">
            <a:off x="5013851" y="4481621"/>
            <a:ext cx="1157746" cy="472401"/>
          </a:xfrm>
          <a:prstGeom prst="rightArrow">
            <a:avLst>
              <a:gd name="adj1" fmla="val 50000"/>
              <a:gd name="adj2" fmla="val 3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06231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4D37CD-E8B9-A83A-61FE-5D38ECA7E8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90;p1">
            <a:extLst>
              <a:ext uri="{FF2B5EF4-FFF2-40B4-BE49-F238E27FC236}">
                <a16:creationId xmlns:a16="http://schemas.microsoft.com/office/drawing/2014/main" id="{5FB397F8-0E4C-5DB3-46C9-5A1CE57BF502}"/>
              </a:ext>
            </a:extLst>
          </p:cNvPr>
          <p:cNvSpPr txBox="1"/>
          <p:nvPr/>
        </p:nvSpPr>
        <p:spPr>
          <a:xfrm>
            <a:off x="1" y="78125"/>
            <a:ext cx="12191999" cy="472400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altLang="ko-KR" sz="2500" b="1" dirty="0">
                <a:solidFill>
                  <a:schemeClr val="dk1"/>
                </a:solidFill>
                <a:latin typeface="맑은 고딕"/>
                <a:ea typeface="맑은 고딕"/>
                <a:cs typeface="맑은 고딕"/>
                <a:sym typeface="맑은 고딕"/>
              </a:rPr>
              <a:t>02. </a:t>
            </a:r>
            <a:r>
              <a:rPr lang="ko-KR" altLang="en-US" sz="2500" b="1" dirty="0">
                <a:solidFill>
                  <a:schemeClr val="dk1"/>
                </a:solidFill>
                <a:latin typeface="맑은 고딕"/>
                <a:ea typeface="맑은 고딕"/>
                <a:cs typeface="맑은 고딕"/>
                <a:sym typeface="맑은 고딕"/>
              </a:rPr>
              <a:t>사용방법</a:t>
            </a:r>
            <a:endParaRPr lang="en-US" altLang="ko-KR" sz="2500" b="1" dirty="0">
              <a:solidFill>
                <a:schemeClr val="dk1"/>
              </a:solidFill>
              <a:latin typeface="맑은 고딕"/>
              <a:ea typeface="맑은 고딕"/>
              <a:cs typeface="맑은 고딕"/>
              <a:sym typeface="맑은 고딕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36C9184D-D24D-A445-7B23-D7C51B228866}"/>
              </a:ext>
            </a:extLst>
          </p:cNvPr>
          <p:cNvSpPr txBox="1"/>
          <p:nvPr/>
        </p:nvSpPr>
        <p:spPr>
          <a:xfrm>
            <a:off x="2401003" y="697299"/>
            <a:ext cx="1276760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b="1">
                <a:solidFill>
                  <a:schemeClr val="bg1"/>
                </a:solidFill>
              </a:rPr>
              <a:t>This week</a:t>
            </a:r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D85AACBE-61D2-B179-0A02-F3754A50A031}"/>
              </a:ext>
            </a:extLst>
          </p:cNvPr>
          <p:cNvSpPr txBox="1"/>
          <p:nvPr/>
        </p:nvSpPr>
        <p:spPr>
          <a:xfrm>
            <a:off x="8435690" y="697299"/>
            <a:ext cx="1355307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b="1">
                <a:solidFill>
                  <a:schemeClr val="bg1"/>
                </a:solidFill>
              </a:rPr>
              <a:t>Next week</a:t>
            </a:r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2B65A8B-55B8-705D-5381-6B0A8C3F271A}"/>
              </a:ext>
            </a:extLst>
          </p:cNvPr>
          <p:cNvSpPr txBox="1"/>
          <p:nvPr/>
        </p:nvSpPr>
        <p:spPr>
          <a:xfrm>
            <a:off x="263441" y="5922392"/>
            <a:ext cx="11453638" cy="4140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ko-KR" sz="1600" b="1" dirty="0"/>
              <a:t>3. </a:t>
            </a:r>
            <a:r>
              <a:rPr lang="ko-KR" altLang="en-US" sz="1600" b="1" dirty="0"/>
              <a:t>상단에 당도 자동화 클릭 → 당도 측정 리스트 생성 클릭 → 당도 리스트 완료 안내문구 뜨고 파괴</a:t>
            </a:r>
            <a:r>
              <a:rPr lang="en-US" altLang="ko-KR" sz="1600" b="1" dirty="0"/>
              <a:t>, </a:t>
            </a:r>
            <a:r>
              <a:rPr lang="ko-KR" altLang="en-US" sz="1600" b="1" dirty="0"/>
              <a:t>비파괴시트 적용 완료  </a:t>
            </a:r>
            <a:r>
              <a:rPr lang="en-US" altLang="ko-KR" sz="1600" b="1" dirty="0"/>
              <a:t> </a:t>
            </a: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A144D165-3FF5-C878-C351-01A08DAF5D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3822" y="1213405"/>
            <a:ext cx="5734850" cy="3658111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492E26E3-3847-E56A-9A3E-8D8BE2D7D2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441" y="2002294"/>
            <a:ext cx="4543491" cy="2263107"/>
          </a:xfrm>
          <a:prstGeom prst="rect">
            <a:avLst/>
          </a:prstGeom>
        </p:spPr>
      </p:pic>
      <p:sp>
        <p:nvSpPr>
          <p:cNvPr id="14" name="화살표: 오른쪽 13">
            <a:extLst>
              <a:ext uri="{FF2B5EF4-FFF2-40B4-BE49-F238E27FC236}">
                <a16:creationId xmlns:a16="http://schemas.microsoft.com/office/drawing/2014/main" id="{4F6C611B-0270-D0DD-91E7-804448C70CB0}"/>
              </a:ext>
            </a:extLst>
          </p:cNvPr>
          <p:cNvSpPr/>
          <p:nvPr/>
        </p:nvSpPr>
        <p:spPr>
          <a:xfrm>
            <a:off x="4487581" y="2926784"/>
            <a:ext cx="2455479" cy="472401"/>
          </a:xfrm>
          <a:prstGeom prst="rightArrow">
            <a:avLst>
              <a:gd name="adj1" fmla="val 50000"/>
              <a:gd name="adj2" fmla="val 3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00543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AB73B3-685D-42C4-3E9F-E98BAC2029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90;p1">
            <a:extLst>
              <a:ext uri="{FF2B5EF4-FFF2-40B4-BE49-F238E27FC236}">
                <a16:creationId xmlns:a16="http://schemas.microsoft.com/office/drawing/2014/main" id="{A827A046-4BE6-3FB3-A345-2D7FA2747706}"/>
              </a:ext>
            </a:extLst>
          </p:cNvPr>
          <p:cNvSpPr txBox="1"/>
          <p:nvPr/>
        </p:nvSpPr>
        <p:spPr>
          <a:xfrm>
            <a:off x="1" y="78125"/>
            <a:ext cx="12191999" cy="472400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altLang="ko-KR" sz="2500" b="1" dirty="0">
                <a:solidFill>
                  <a:schemeClr val="dk1"/>
                </a:solidFill>
                <a:latin typeface="맑은 고딕"/>
                <a:ea typeface="맑은 고딕"/>
                <a:cs typeface="맑은 고딕"/>
                <a:sym typeface="맑은 고딕"/>
              </a:rPr>
              <a:t>02. </a:t>
            </a:r>
            <a:r>
              <a:rPr lang="ko-KR" altLang="en-US" sz="2500" b="1" dirty="0">
                <a:solidFill>
                  <a:schemeClr val="dk1"/>
                </a:solidFill>
                <a:latin typeface="맑은 고딕"/>
                <a:ea typeface="맑은 고딕"/>
                <a:cs typeface="맑은 고딕"/>
                <a:sym typeface="맑은 고딕"/>
              </a:rPr>
              <a:t>사용방법</a:t>
            </a:r>
            <a:endParaRPr lang="en-US" altLang="ko-KR" sz="2500" b="1" dirty="0">
              <a:solidFill>
                <a:schemeClr val="dk1"/>
              </a:solidFill>
              <a:latin typeface="맑은 고딕"/>
              <a:ea typeface="맑은 고딕"/>
              <a:cs typeface="맑은 고딕"/>
              <a:sym typeface="맑은 고딕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980E7FD1-3EF4-A80E-82C2-B6FAFE306115}"/>
              </a:ext>
            </a:extLst>
          </p:cNvPr>
          <p:cNvSpPr txBox="1"/>
          <p:nvPr/>
        </p:nvSpPr>
        <p:spPr>
          <a:xfrm>
            <a:off x="2401003" y="697299"/>
            <a:ext cx="1276760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b="1">
                <a:solidFill>
                  <a:schemeClr val="bg1"/>
                </a:solidFill>
              </a:rPr>
              <a:t>This week</a:t>
            </a:r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B648D462-1B15-484C-A011-B891E73B412A}"/>
              </a:ext>
            </a:extLst>
          </p:cNvPr>
          <p:cNvSpPr txBox="1"/>
          <p:nvPr/>
        </p:nvSpPr>
        <p:spPr>
          <a:xfrm>
            <a:off x="8435690" y="697299"/>
            <a:ext cx="1355307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b="1">
                <a:solidFill>
                  <a:schemeClr val="bg1"/>
                </a:solidFill>
              </a:rPr>
              <a:t>Next week</a:t>
            </a:r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56831AC-AE5A-4653-FDA8-B8FD85452831}"/>
              </a:ext>
            </a:extLst>
          </p:cNvPr>
          <p:cNvSpPr txBox="1"/>
          <p:nvPr/>
        </p:nvSpPr>
        <p:spPr>
          <a:xfrm>
            <a:off x="263441" y="5922392"/>
            <a:ext cx="11453638" cy="7833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ko-KR" sz="1600" b="1" dirty="0"/>
              <a:t>4. </a:t>
            </a:r>
            <a:r>
              <a:rPr lang="ko-KR" altLang="en-US" sz="1600" b="1" dirty="0"/>
              <a:t>측정값 입력시트에 내용이 다 채워지면 자동으로 </a:t>
            </a:r>
            <a:r>
              <a:rPr lang="ko-KR" altLang="en-US" sz="1600" b="1" dirty="0" err="1"/>
              <a:t>비파괴</a:t>
            </a:r>
            <a:r>
              <a:rPr lang="en-US" altLang="ko-KR" sz="1600" b="1" dirty="0"/>
              <a:t>, </a:t>
            </a:r>
            <a:r>
              <a:rPr lang="ko-KR" altLang="en-US" sz="1600" b="1" dirty="0"/>
              <a:t>파괴 리스트 그리고 공유용 결과시트에 자동으로 결과값이 입력된다</a:t>
            </a:r>
            <a:r>
              <a:rPr lang="en-US" altLang="ko-KR" sz="1600" b="1" dirty="0"/>
              <a:t>. (</a:t>
            </a:r>
            <a:r>
              <a:rPr lang="ko-KR" altLang="en-US" sz="1600" b="1" dirty="0"/>
              <a:t>결국엔</a:t>
            </a:r>
            <a:r>
              <a:rPr lang="en-US" altLang="ko-KR" sz="1600" b="1" dirty="0"/>
              <a:t> </a:t>
            </a:r>
            <a:r>
              <a:rPr lang="ko-KR" altLang="en-US" sz="1600" b="1" dirty="0"/>
              <a:t>사원들은 </a:t>
            </a:r>
            <a:r>
              <a:rPr lang="ko-KR" altLang="en-US" sz="1600" b="1" i="1" u="sng" dirty="0"/>
              <a:t>측정값 입력시트에만 </a:t>
            </a:r>
            <a:r>
              <a:rPr lang="ko-KR" altLang="en-US" sz="1600" b="1" dirty="0"/>
              <a:t>입력하면 됩니다</a:t>
            </a:r>
            <a:r>
              <a:rPr lang="en-US" altLang="ko-KR" sz="1600" b="1" dirty="0"/>
              <a:t>.)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33F635DA-95EF-B32D-8A71-A38C5A6868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755" y="1239262"/>
            <a:ext cx="3274826" cy="3354004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0A6D71B6-C786-4A57-A1DA-5A43970D70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7763" y="1153832"/>
            <a:ext cx="3678864" cy="3545903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CA3E48F1-1372-2611-A476-B1832FC79E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78809" y="1287261"/>
            <a:ext cx="4092865" cy="3258004"/>
          </a:xfrm>
          <a:prstGeom prst="rect">
            <a:avLst/>
          </a:prstGeom>
        </p:spPr>
      </p:pic>
      <p:sp>
        <p:nvSpPr>
          <p:cNvPr id="11" name="화살표: 오른쪽 10">
            <a:extLst>
              <a:ext uri="{FF2B5EF4-FFF2-40B4-BE49-F238E27FC236}">
                <a16:creationId xmlns:a16="http://schemas.microsoft.com/office/drawing/2014/main" id="{B04F3B02-09DB-100B-2516-45D721C824C8}"/>
              </a:ext>
            </a:extLst>
          </p:cNvPr>
          <p:cNvSpPr/>
          <p:nvPr/>
        </p:nvSpPr>
        <p:spPr>
          <a:xfrm>
            <a:off x="3061717" y="2791024"/>
            <a:ext cx="946758" cy="472401"/>
          </a:xfrm>
          <a:prstGeom prst="rightArrow">
            <a:avLst>
              <a:gd name="adj1" fmla="val 50000"/>
              <a:gd name="adj2" fmla="val 3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화살표: 오른쪽 11">
            <a:extLst>
              <a:ext uri="{FF2B5EF4-FFF2-40B4-BE49-F238E27FC236}">
                <a16:creationId xmlns:a16="http://schemas.microsoft.com/office/drawing/2014/main" id="{F23DF6B8-45EE-6EE2-D27B-F274050D2B19}"/>
              </a:ext>
            </a:extLst>
          </p:cNvPr>
          <p:cNvSpPr/>
          <p:nvPr/>
        </p:nvSpPr>
        <p:spPr>
          <a:xfrm>
            <a:off x="6889437" y="2690582"/>
            <a:ext cx="1094512" cy="472401"/>
          </a:xfrm>
          <a:prstGeom prst="rightArrow">
            <a:avLst>
              <a:gd name="adj1" fmla="val 50000"/>
              <a:gd name="adj2" fmla="val 3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31824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D7F877-608D-E98C-F8A0-EDC4D9D8DB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90;p1">
            <a:extLst>
              <a:ext uri="{FF2B5EF4-FFF2-40B4-BE49-F238E27FC236}">
                <a16:creationId xmlns:a16="http://schemas.microsoft.com/office/drawing/2014/main" id="{EDCA0218-CEF6-419D-4570-C8E2D93214A5}"/>
              </a:ext>
            </a:extLst>
          </p:cNvPr>
          <p:cNvSpPr txBox="1"/>
          <p:nvPr/>
        </p:nvSpPr>
        <p:spPr>
          <a:xfrm>
            <a:off x="1" y="78125"/>
            <a:ext cx="12191999" cy="472400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altLang="ko-KR" sz="2500" b="1" dirty="0">
                <a:solidFill>
                  <a:schemeClr val="dk1"/>
                </a:solidFill>
                <a:latin typeface="맑은 고딕"/>
                <a:ea typeface="맑은 고딕"/>
                <a:cs typeface="맑은 고딕"/>
                <a:sym typeface="맑은 고딕"/>
              </a:rPr>
              <a:t>02. </a:t>
            </a:r>
            <a:r>
              <a:rPr lang="ko-KR" altLang="en-US" sz="2500" b="1" dirty="0">
                <a:solidFill>
                  <a:schemeClr val="dk1"/>
                </a:solidFill>
                <a:latin typeface="맑은 고딕"/>
                <a:ea typeface="맑은 고딕"/>
                <a:cs typeface="맑은 고딕"/>
                <a:sym typeface="맑은 고딕"/>
              </a:rPr>
              <a:t>사용방법</a:t>
            </a:r>
            <a:endParaRPr lang="en-US" altLang="ko-KR" sz="2500" b="1" dirty="0">
              <a:solidFill>
                <a:schemeClr val="dk1"/>
              </a:solidFill>
              <a:latin typeface="맑은 고딕"/>
              <a:ea typeface="맑은 고딕"/>
              <a:cs typeface="맑은 고딕"/>
              <a:sym typeface="맑은 고딕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4A881BB8-CCC3-0B2C-5B27-07019481FFD0}"/>
              </a:ext>
            </a:extLst>
          </p:cNvPr>
          <p:cNvSpPr txBox="1"/>
          <p:nvPr/>
        </p:nvSpPr>
        <p:spPr>
          <a:xfrm>
            <a:off x="2401003" y="697299"/>
            <a:ext cx="1276760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b="1">
                <a:solidFill>
                  <a:schemeClr val="bg1"/>
                </a:solidFill>
              </a:rPr>
              <a:t>This week</a:t>
            </a:r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8B86D7E2-418A-CE79-A350-2C9D0C1064E3}"/>
              </a:ext>
            </a:extLst>
          </p:cNvPr>
          <p:cNvSpPr txBox="1"/>
          <p:nvPr/>
        </p:nvSpPr>
        <p:spPr>
          <a:xfrm>
            <a:off x="8435690" y="697299"/>
            <a:ext cx="1355307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b="1">
                <a:solidFill>
                  <a:schemeClr val="bg1"/>
                </a:solidFill>
              </a:rPr>
              <a:t>Next week</a:t>
            </a:r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3300325-1110-AE55-753D-D2D0662ED6C2}"/>
              </a:ext>
            </a:extLst>
          </p:cNvPr>
          <p:cNvSpPr txBox="1"/>
          <p:nvPr/>
        </p:nvSpPr>
        <p:spPr>
          <a:xfrm>
            <a:off x="263441" y="5922392"/>
            <a:ext cx="11453638" cy="4140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ko-KR" sz="1600" b="1" dirty="0"/>
              <a:t>5. </a:t>
            </a:r>
            <a:r>
              <a:rPr lang="ko-KR" altLang="en-US" sz="1600" b="1" dirty="0"/>
              <a:t>마지막으로 당도 결과 누적 저장 클릭 </a:t>
            </a:r>
            <a:r>
              <a:rPr lang="ko-KR" altLang="en-US" sz="1600" b="1" dirty="0" err="1"/>
              <a:t>하게되면</a:t>
            </a:r>
            <a:r>
              <a:rPr lang="en-US" altLang="ko-KR" sz="1600" b="1" dirty="0"/>
              <a:t>,</a:t>
            </a:r>
            <a:r>
              <a:rPr lang="ko-KR" altLang="en-US" sz="1600" b="1" dirty="0"/>
              <a:t> 자동으로 당도누적시트에 파괴</a:t>
            </a:r>
            <a:r>
              <a:rPr lang="en-US" altLang="ko-KR" sz="1600" b="1" dirty="0"/>
              <a:t>-</a:t>
            </a:r>
            <a:r>
              <a:rPr lang="ko-KR" altLang="en-US" sz="1600" b="1" dirty="0" err="1"/>
              <a:t>비파괴</a:t>
            </a:r>
            <a:r>
              <a:rPr lang="ko-KR" altLang="en-US" sz="1600" b="1" dirty="0"/>
              <a:t> 측정 내역이 누적 기록 됩니다</a:t>
            </a:r>
            <a:r>
              <a:rPr lang="en-US" altLang="ko-KR" sz="1600" b="1" dirty="0"/>
              <a:t>.</a:t>
            </a: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5F307EEC-48EE-1ACE-D10B-400EEF244F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0270" y="1329773"/>
            <a:ext cx="7917182" cy="3813371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76A2E31D-EE57-F165-8CB1-CBF50F19A0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510" y="1882212"/>
            <a:ext cx="2663299" cy="1658430"/>
          </a:xfrm>
          <a:prstGeom prst="rect">
            <a:avLst/>
          </a:prstGeom>
        </p:spPr>
      </p:pic>
      <p:sp>
        <p:nvSpPr>
          <p:cNvPr id="16" name="화살표: 오른쪽 15">
            <a:extLst>
              <a:ext uri="{FF2B5EF4-FFF2-40B4-BE49-F238E27FC236}">
                <a16:creationId xmlns:a16="http://schemas.microsoft.com/office/drawing/2014/main" id="{B78F8EFB-ABEB-A018-ED5B-C2A5F31987AA}"/>
              </a:ext>
            </a:extLst>
          </p:cNvPr>
          <p:cNvSpPr/>
          <p:nvPr/>
        </p:nvSpPr>
        <p:spPr>
          <a:xfrm>
            <a:off x="2913160" y="2742205"/>
            <a:ext cx="1276760" cy="472401"/>
          </a:xfrm>
          <a:prstGeom prst="rightArrow">
            <a:avLst>
              <a:gd name="adj1" fmla="val 50000"/>
              <a:gd name="adj2" fmla="val 3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3627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0A16E8-D9D5-FFD1-A1EB-82DEB18B06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90;p1">
            <a:extLst>
              <a:ext uri="{FF2B5EF4-FFF2-40B4-BE49-F238E27FC236}">
                <a16:creationId xmlns:a16="http://schemas.microsoft.com/office/drawing/2014/main" id="{BC21DA89-152E-D096-CAD1-3CECAFDD3A3A}"/>
              </a:ext>
            </a:extLst>
          </p:cNvPr>
          <p:cNvSpPr txBox="1"/>
          <p:nvPr/>
        </p:nvSpPr>
        <p:spPr>
          <a:xfrm>
            <a:off x="1" y="78125"/>
            <a:ext cx="12191999" cy="472400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altLang="ko-KR" sz="2500" b="1" dirty="0">
                <a:solidFill>
                  <a:schemeClr val="dk1"/>
                </a:solidFill>
                <a:latin typeface="맑은 고딕"/>
                <a:ea typeface="맑은 고딕"/>
                <a:cs typeface="맑은 고딕"/>
                <a:sym typeface="맑은 고딕"/>
              </a:rPr>
              <a:t>02. </a:t>
            </a:r>
            <a:r>
              <a:rPr lang="ko-KR" altLang="en-US" sz="2500" b="1" dirty="0">
                <a:solidFill>
                  <a:schemeClr val="dk1"/>
                </a:solidFill>
                <a:latin typeface="맑은 고딕"/>
                <a:ea typeface="맑은 고딕"/>
                <a:cs typeface="맑은 고딕"/>
                <a:sym typeface="맑은 고딕"/>
              </a:rPr>
              <a:t>사용방법</a:t>
            </a:r>
            <a:endParaRPr lang="en-US" altLang="ko-KR" sz="2500" b="1" dirty="0">
              <a:solidFill>
                <a:schemeClr val="dk1"/>
              </a:solidFill>
              <a:latin typeface="맑은 고딕"/>
              <a:ea typeface="맑은 고딕"/>
              <a:cs typeface="맑은 고딕"/>
              <a:sym typeface="맑은 고딕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E1B6230-731D-34AC-BA82-4CB7516D6993}"/>
              </a:ext>
            </a:extLst>
          </p:cNvPr>
          <p:cNvSpPr txBox="1"/>
          <p:nvPr/>
        </p:nvSpPr>
        <p:spPr>
          <a:xfrm>
            <a:off x="2401003" y="697299"/>
            <a:ext cx="1276760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b="1">
                <a:solidFill>
                  <a:schemeClr val="bg1"/>
                </a:solidFill>
              </a:rPr>
              <a:t>This week</a:t>
            </a:r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B042BC58-154E-0C9C-8344-18FA6877337C}"/>
              </a:ext>
            </a:extLst>
          </p:cNvPr>
          <p:cNvSpPr txBox="1"/>
          <p:nvPr/>
        </p:nvSpPr>
        <p:spPr>
          <a:xfrm>
            <a:off x="8435690" y="697299"/>
            <a:ext cx="1355307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b="1">
                <a:solidFill>
                  <a:schemeClr val="bg1"/>
                </a:solidFill>
              </a:rPr>
              <a:t>Next week</a:t>
            </a:r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570DED6-CDB1-32AF-92D4-3FF5E3AC0B8A}"/>
              </a:ext>
            </a:extLst>
          </p:cNvPr>
          <p:cNvSpPr txBox="1"/>
          <p:nvPr/>
        </p:nvSpPr>
        <p:spPr>
          <a:xfrm>
            <a:off x="263441" y="5922392"/>
            <a:ext cx="11453638" cy="7833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ko-KR" sz="1600" b="1" dirty="0"/>
              <a:t>6. </a:t>
            </a:r>
            <a:r>
              <a:rPr lang="ko-KR" altLang="en-US" sz="1600" b="1" dirty="0"/>
              <a:t>결과값 특이사항 없을 시 자동으로 </a:t>
            </a:r>
            <a:r>
              <a:rPr lang="ko-KR" altLang="en-US" sz="1600" b="1" dirty="0" err="1"/>
              <a:t>슬랙봇이</a:t>
            </a:r>
            <a:r>
              <a:rPr lang="ko-KR" altLang="en-US" sz="1600" b="1" dirty="0"/>
              <a:t> 오후 </a:t>
            </a:r>
            <a:r>
              <a:rPr lang="en-US" altLang="ko-KR" sz="1600" b="1" dirty="0"/>
              <a:t>4</a:t>
            </a:r>
            <a:r>
              <a:rPr lang="ko-KR" altLang="en-US" sz="1600" b="1" dirty="0"/>
              <a:t>시 </a:t>
            </a:r>
            <a:r>
              <a:rPr lang="en-US" altLang="ko-KR" sz="1600" b="1" dirty="0"/>
              <a:t>30</a:t>
            </a:r>
            <a:r>
              <a:rPr lang="ko-KR" altLang="en-US" sz="1600" b="1" dirty="0" err="1"/>
              <a:t>분쯤에</a:t>
            </a:r>
            <a:r>
              <a:rPr lang="ko-KR" altLang="en-US" sz="1600" b="1" dirty="0"/>
              <a:t> 커머스에 공유되고</a:t>
            </a:r>
            <a:r>
              <a:rPr lang="en-US" altLang="ko-KR" sz="1600" b="1" dirty="0"/>
              <a:t>, </a:t>
            </a:r>
            <a:r>
              <a:rPr lang="ko-KR" altLang="en-US" sz="1600" b="1" dirty="0"/>
              <a:t>자동공유점검이력 시트에 상세 내용이 기입됩니다</a:t>
            </a:r>
            <a:r>
              <a:rPr lang="en-US" altLang="ko-KR" sz="1600" b="1" dirty="0"/>
              <a:t>. 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D1DA0B87-4A6A-EA60-AD37-1773FFADA4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302" y="1798302"/>
            <a:ext cx="4678326" cy="2654356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F46CC726-DD6F-C372-10F6-0B210D6878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1366" y="1829631"/>
            <a:ext cx="3657601" cy="2813655"/>
          </a:xfrm>
          <a:prstGeom prst="rect">
            <a:avLst/>
          </a:prstGeom>
        </p:spPr>
      </p:pic>
      <p:sp>
        <p:nvSpPr>
          <p:cNvPr id="8" name="화살표: 오른쪽 7">
            <a:extLst>
              <a:ext uri="{FF2B5EF4-FFF2-40B4-BE49-F238E27FC236}">
                <a16:creationId xmlns:a16="http://schemas.microsoft.com/office/drawing/2014/main" id="{B7EF6B94-CDC7-461B-829B-67566DB93F2F}"/>
              </a:ext>
            </a:extLst>
          </p:cNvPr>
          <p:cNvSpPr/>
          <p:nvPr/>
        </p:nvSpPr>
        <p:spPr>
          <a:xfrm>
            <a:off x="3825766" y="2956599"/>
            <a:ext cx="1276760" cy="472401"/>
          </a:xfrm>
          <a:prstGeom prst="rightArrow">
            <a:avLst>
              <a:gd name="adj1" fmla="val 50000"/>
              <a:gd name="adj2" fmla="val 3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4311D92C-F262-BBBD-8CD0-2E5949BFFA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67554" y="1909127"/>
            <a:ext cx="2899144" cy="2939319"/>
          </a:xfrm>
          <a:prstGeom prst="rect">
            <a:avLst/>
          </a:prstGeom>
        </p:spPr>
      </p:pic>
      <p:sp>
        <p:nvSpPr>
          <p:cNvPr id="9" name="화살표: 오른쪽 8">
            <a:extLst>
              <a:ext uri="{FF2B5EF4-FFF2-40B4-BE49-F238E27FC236}">
                <a16:creationId xmlns:a16="http://schemas.microsoft.com/office/drawing/2014/main" id="{0F2D3A88-95C7-2800-17FF-5C9C53BDA253}"/>
              </a:ext>
            </a:extLst>
          </p:cNvPr>
          <p:cNvSpPr/>
          <p:nvPr/>
        </p:nvSpPr>
        <p:spPr>
          <a:xfrm>
            <a:off x="7677807" y="2956598"/>
            <a:ext cx="1276760" cy="472401"/>
          </a:xfrm>
          <a:prstGeom prst="rightArrow">
            <a:avLst>
              <a:gd name="adj1" fmla="val 50000"/>
              <a:gd name="adj2" fmla="val 3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49734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97FF1E-874B-A08F-B6F9-9B071E1175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90;p1">
            <a:extLst>
              <a:ext uri="{FF2B5EF4-FFF2-40B4-BE49-F238E27FC236}">
                <a16:creationId xmlns:a16="http://schemas.microsoft.com/office/drawing/2014/main" id="{EDF141D0-E4C8-5732-6D99-0E78CA524C52}"/>
              </a:ext>
            </a:extLst>
          </p:cNvPr>
          <p:cNvSpPr txBox="1"/>
          <p:nvPr/>
        </p:nvSpPr>
        <p:spPr>
          <a:xfrm>
            <a:off x="1" y="78125"/>
            <a:ext cx="12191999" cy="472400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altLang="ko-KR" sz="2500" b="1" dirty="0">
                <a:solidFill>
                  <a:schemeClr val="dk1"/>
                </a:solidFill>
                <a:latin typeface="맑은 고딕"/>
                <a:ea typeface="맑은 고딕"/>
                <a:cs typeface="맑은 고딕"/>
                <a:sym typeface="맑은 고딕"/>
              </a:rPr>
              <a:t>03. </a:t>
            </a:r>
            <a:r>
              <a:rPr lang="ko-KR" altLang="en-US" sz="2500" b="1" dirty="0">
                <a:solidFill>
                  <a:schemeClr val="dk1"/>
                </a:solidFill>
                <a:latin typeface="맑은 고딕"/>
                <a:ea typeface="맑은 고딕"/>
                <a:cs typeface="맑은 고딕"/>
                <a:sym typeface="맑은 고딕"/>
              </a:rPr>
              <a:t>주의사항</a:t>
            </a:r>
            <a:endParaRPr lang="en-US" altLang="ko-KR" sz="2500" b="1" dirty="0">
              <a:solidFill>
                <a:schemeClr val="dk1"/>
              </a:solidFill>
              <a:latin typeface="맑은 고딕"/>
              <a:ea typeface="맑은 고딕"/>
              <a:cs typeface="맑은 고딕"/>
              <a:sym typeface="맑은 고딕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ED6BBC3-6E1A-0F89-5C01-9939D2019ADD}"/>
              </a:ext>
            </a:extLst>
          </p:cNvPr>
          <p:cNvSpPr txBox="1"/>
          <p:nvPr/>
        </p:nvSpPr>
        <p:spPr>
          <a:xfrm>
            <a:off x="2401003" y="697299"/>
            <a:ext cx="1276760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b="1">
                <a:solidFill>
                  <a:schemeClr val="bg1"/>
                </a:solidFill>
              </a:rPr>
              <a:t>This week</a:t>
            </a:r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3BDB990-B726-A312-6B2F-04A3E5334FC4}"/>
              </a:ext>
            </a:extLst>
          </p:cNvPr>
          <p:cNvSpPr txBox="1"/>
          <p:nvPr/>
        </p:nvSpPr>
        <p:spPr>
          <a:xfrm>
            <a:off x="8435690" y="697299"/>
            <a:ext cx="1355307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b="1">
                <a:solidFill>
                  <a:schemeClr val="bg1"/>
                </a:solidFill>
              </a:rPr>
              <a:t>Next week</a:t>
            </a:r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E24F363-466D-F7CF-2F8C-0E54EF5AAA46}"/>
              </a:ext>
            </a:extLst>
          </p:cNvPr>
          <p:cNvSpPr txBox="1"/>
          <p:nvPr/>
        </p:nvSpPr>
        <p:spPr>
          <a:xfrm>
            <a:off x="209692" y="5435145"/>
            <a:ext cx="11772615" cy="11526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ko-KR" altLang="en-US" sz="1600" b="1" dirty="0"/>
              <a:t>측정용 입력시트 내 </a:t>
            </a:r>
            <a:r>
              <a:rPr lang="ko-KR" altLang="en-US" sz="1600" b="1" dirty="0" err="1"/>
              <a:t>비파괴</a:t>
            </a:r>
            <a:r>
              <a:rPr lang="ko-KR" altLang="en-US" sz="1600" b="1" dirty="0"/>
              <a:t> 측정대상 중 평균값에 함수가 설정되어 있습니다</a:t>
            </a:r>
            <a:r>
              <a:rPr lang="en-US" altLang="ko-KR" sz="1600" b="1" dirty="0"/>
              <a:t>. </a:t>
            </a:r>
            <a:r>
              <a:rPr lang="ko-KR" altLang="en-US" sz="1600" b="1" dirty="0"/>
              <a:t>이 칸은 건들면 안되는데</a:t>
            </a:r>
            <a:r>
              <a:rPr lang="en-US" altLang="ko-KR" sz="1600" b="1" dirty="0"/>
              <a:t>, </a:t>
            </a:r>
            <a:r>
              <a:rPr lang="ko-KR" altLang="en-US" sz="1600" b="1" dirty="0" err="1"/>
              <a:t>휴먼에러가</a:t>
            </a:r>
            <a:r>
              <a:rPr lang="ko-KR" altLang="en-US" sz="1600" b="1" dirty="0"/>
              <a:t> 발생될 수 있을 것 같아서</a:t>
            </a:r>
            <a:r>
              <a:rPr lang="en-US" altLang="ko-KR" sz="1600" b="1" dirty="0"/>
              <a:t>, </a:t>
            </a:r>
            <a:r>
              <a:rPr lang="ko-KR" altLang="en-US" sz="1600" b="1" dirty="0"/>
              <a:t>추가적으로 그런 오류 발생 시 당도 자동화에서 측정값 입력시트 재생성 누르면 함수는 복구되나</a:t>
            </a:r>
            <a:r>
              <a:rPr lang="en-US" altLang="ko-KR" sz="1600" b="1" dirty="0"/>
              <a:t>, </a:t>
            </a:r>
            <a:r>
              <a:rPr lang="ko-KR" altLang="en-US" sz="1600" b="1" dirty="0"/>
              <a:t>기존 입력된 값은 모두 지워지니</a:t>
            </a:r>
            <a:r>
              <a:rPr lang="en-US" altLang="ko-KR" sz="1600" b="1" dirty="0"/>
              <a:t> </a:t>
            </a:r>
            <a:r>
              <a:rPr lang="ko-KR" altLang="en-US" sz="1600" b="1" dirty="0" err="1"/>
              <a:t>참고부탁드려요</a:t>
            </a:r>
            <a:r>
              <a:rPr lang="en-US" altLang="ko-KR" sz="1600" b="1" dirty="0"/>
              <a:t>.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D0DA822F-878E-5019-5D1D-5D9CBA12C8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140" y="1066631"/>
            <a:ext cx="6418692" cy="4112507"/>
          </a:xfrm>
          <a:prstGeom prst="rect">
            <a:avLst/>
          </a:prstGeom>
        </p:spPr>
      </p:pic>
      <p:sp>
        <p:nvSpPr>
          <p:cNvPr id="13" name="화살표: 오른쪽 12">
            <a:extLst>
              <a:ext uri="{FF2B5EF4-FFF2-40B4-BE49-F238E27FC236}">
                <a16:creationId xmlns:a16="http://schemas.microsoft.com/office/drawing/2014/main" id="{17C8A697-65E5-3A25-3EBF-36B17DABC53B}"/>
              </a:ext>
            </a:extLst>
          </p:cNvPr>
          <p:cNvSpPr/>
          <p:nvPr/>
        </p:nvSpPr>
        <p:spPr>
          <a:xfrm>
            <a:off x="6336501" y="2105994"/>
            <a:ext cx="1276760" cy="472401"/>
          </a:xfrm>
          <a:prstGeom prst="rightArrow">
            <a:avLst>
              <a:gd name="adj1" fmla="val 50000"/>
              <a:gd name="adj2" fmla="val 3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32230381-F965-13C2-C21B-E0EAA3067C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7994" y="1718219"/>
            <a:ext cx="2505425" cy="1247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653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FF8D94-9210-8C2E-5F77-7039B7451F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90;p1">
            <a:extLst>
              <a:ext uri="{FF2B5EF4-FFF2-40B4-BE49-F238E27FC236}">
                <a16:creationId xmlns:a16="http://schemas.microsoft.com/office/drawing/2014/main" id="{8182B4FA-1C54-DD7A-0F0A-C64D9F8AF0E6}"/>
              </a:ext>
            </a:extLst>
          </p:cNvPr>
          <p:cNvSpPr txBox="1"/>
          <p:nvPr/>
        </p:nvSpPr>
        <p:spPr>
          <a:xfrm>
            <a:off x="1" y="78125"/>
            <a:ext cx="12191999" cy="472400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altLang="ko-KR" sz="2500" b="1" dirty="0">
                <a:solidFill>
                  <a:schemeClr val="dk1"/>
                </a:solidFill>
                <a:latin typeface="맑은 고딕"/>
                <a:ea typeface="맑은 고딕"/>
                <a:cs typeface="맑은 고딕"/>
                <a:sym typeface="맑은 고딕"/>
              </a:rPr>
              <a:t>03. </a:t>
            </a:r>
            <a:r>
              <a:rPr lang="ko-KR" altLang="en-US" sz="2500" b="1" dirty="0">
                <a:solidFill>
                  <a:schemeClr val="dk1"/>
                </a:solidFill>
                <a:latin typeface="맑은 고딕"/>
                <a:ea typeface="맑은 고딕"/>
                <a:cs typeface="맑은 고딕"/>
                <a:sym typeface="맑은 고딕"/>
              </a:rPr>
              <a:t>주의사항</a:t>
            </a:r>
            <a:endParaRPr lang="en-US" altLang="ko-KR" sz="2500" b="1" dirty="0">
              <a:solidFill>
                <a:schemeClr val="dk1"/>
              </a:solidFill>
              <a:latin typeface="맑은 고딕"/>
              <a:ea typeface="맑은 고딕"/>
              <a:cs typeface="맑은 고딕"/>
              <a:sym typeface="맑은 고딕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960FACB1-A44C-8809-B388-FDB20BE51B85}"/>
              </a:ext>
            </a:extLst>
          </p:cNvPr>
          <p:cNvSpPr txBox="1"/>
          <p:nvPr/>
        </p:nvSpPr>
        <p:spPr>
          <a:xfrm>
            <a:off x="2401003" y="697299"/>
            <a:ext cx="1276760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b="1">
                <a:solidFill>
                  <a:schemeClr val="bg1"/>
                </a:solidFill>
              </a:rPr>
              <a:t>This week</a:t>
            </a:r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15C74A6-15D4-05DD-30C2-C9594C18B6EE}"/>
              </a:ext>
            </a:extLst>
          </p:cNvPr>
          <p:cNvSpPr txBox="1"/>
          <p:nvPr/>
        </p:nvSpPr>
        <p:spPr>
          <a:xfrm>
            <a:off x="8435690" y="697299"/>
            <a:ext cx="1355307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b="1">
                <a:solidFill>
                  <a:schemeClr val="bg1"/>
                </a:solidFill>
              </a:rPr>
              <a:t>Next week</a:t>
            </a:r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38FE0ED-F8C9-6997-CBA7-757AD240B48F}"/>
              </a:ext>
            </a:extLst>
          </p:cNvPr>
          <p:cNvSpPr txBox="1"/>
          <p:nvPr/>
        </p:nvSpPr>
        <p:spPr>
          <a:xfrm>
            <a:off x="209692" y="5435145"/>
            <a:ext cx="11772615" cy="7833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ko-KR" altLang="en-US" sz="1600" b="1" dirty="0"/>
              <a:t>관리자 설정 카테고리 따로 추가했습니다</a:t>
            </a:r>
            <a:r>
              <a:rPr lang="en-US" altLang="ko-KR" sz="1600" b="1" dirty="0"/>
              <a:t>. </a:t>
            </a:r>
            <a:r>
              <a:rPr lang="ko-KR" altLang="en-US" sz="1600" b="1" dirty="0"/>
              <a:t>사원들은 당도 자동화 칸만 이용하게 하도록 안내 부탁드립니다</a:t>
            </a:r>
            <a:r>
              <a:rPr lang="en-US" altLang="ko-KR" sz="1600" b="1" dirty="0"/>
              <a:t>. </a:t>
            </a:r>
          </a:p>
          <a:p>
            <a:pPr>
              <a:lnSpc>
                <a:spcPct val="150000"/>
              </a:lnSpc>
              <a:defRPr/>
            </a:pPr>
            <a:r>
              <a:rPr lang="ko-KR" altLang="en-US" sz="1600" b="1" dirty="0"/>
              <a:t>이 칸은 </a:t>
            </a:r>
            <a:r>
              <a:rPr lang="ko-KR" altLang="en-US" sz="1600" b="1" dirty="0" err="1"/>
              <a:t>슬랙봇</a:t>
            </a:r>
            <a:r>
              <a:rPr lang="ko-KR" altLang="en-US" sz="1600" b="1" dirty="0"/>
              <a:t> 설정과 관련된 내용들이라 일부로 관리자 </a:t>
            </a:r>
            <a:r>
              <a:rPr lang="ko-KR" altLang="en-US" sz="1600" b="1" dirty="0" err="1"/>
              <a:t>설정칸으로</a:t>
            </a:r>
            <a:r>
              <a:rPr lang="ko-KR" altLang="en-US" sz="1600" b="1" dirty="0"/>
              <a:t> 따로 만들었습니다</a:t>
            </a:r>
            <a:r>
              <a:rPr lang="en-US" altLang="ko-KR" sz="1600" b="1" dirty="0"/>
              <a:t>. </a:t>
            </a:r>
            <a:r>
              <a:rPr lang="ko-KR" altLang="en-US" sz="1600" b="1" dirty="0"/>
              <a:t>참고 부탁드립니다</a:t>
            </a:r>
            <a:r>
              <a:rPr lang="en-US" altLang="ko-KR" sz="1600" b="1" dirty="0"/>
              <a:t>.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5D2CA0DC-5A8B-7C46-48C7-5A4FB51EAC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7264" y="1520174"/>
            <a:ext cx="5108234" cy="3211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133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9D9F2D-79B0-F991-D045-A2F0DAA2DB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90;p1">
            <a:extLst>
              <a:ext uri="{FF2B5EF4-FFF2-40B4-BE49-F238E27FC236}">
                <a16:creationId xmlns:a16="http://schemas.microsoft.com/office/drawing/2014/main" id="{B16FCC20-6E05-6EA5-4A0D-9EF65DE596C1}"/>
              </a:ext>
            </a:extLst>
          </p:cNvPr>
          <p:cNvSpPr txBox="1"/>
          <p:nvPr/>
        </p:nvSpPr>
        <p:spPr>
          <a:xfrm>
            <a:off x="1" y="78125"/>
            <a:ext cx="12191999" cy="472400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altLang="ko-KR" sz="2500" b="1" dirty="0">
                <a:solidFill>
                  <a:schemeClr val="dk1"/>
                </a:solidFill>
                <a:latin typeface="맑은 고딕"/>
                <a:ea typeface="맑은 고딕"/>
                <a:cs typeface="맑은 고딕"/>
                <a:sym typeface="맑은 고딕"/>
              </a:rPr>
              <a:t>03. </a:t>
            </a:r>
            <a:r>
              <a:rPr lang="ko-KR" altLang="en-US" sz="2500" b="1" dirty="0">
                <a:solidFill>
                  <a:schemeClr val="dk1"/>
                </a:solidFill>
                <a:latin typeface="맑은 고딕"/>
                <a:ea typeface="맑은 고딕"/>
                <a:cs typeface="맑은 고딕"/>
                <a:sym typeface="맑은 고딕"/>
              </a:rPr>
              <a:t>주의사항</a:t>
            </a:r>
            <a:endParaRPr lang="en-US" altLang="ko-KR" sz="2500" b="1" dirty="0">
              <a:solidFill>
                <a:schemeClr val="dk1"/>
              </a:solidFill>
              <a:latin typeface="맑은 고딕"/>
              <a:ea typeface="맑은 고딕"/>
              <a:cs typeface="맑은 고딕"/>
              <a:sym typeface="맑은 고딕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584C4B7A-4AB8-D7F0-0FAC-4C3997FB988E}"/>
              </a:ext>
            </a:extLst>
          </p:cNvPr>
          <p:cNvSpPr txBox="1"/>
          <p:nvPr/>
        </p:nvSpPr>
        <p:spPr>
          <a:xfrm>
            <a:off x="2401003" y="697299"/>
            <a:ext cx="1276760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b="1">
                <a:solidFill>
                  <a:schemeClr val="bg1"/>
                </a:solidFill>
              </a:rPr>
              <a:t>This week</a:t>
            </a:r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F611994-4EAC-FBAB-67F7-1ED05E4FFA2C}"/>
              </a:ext>
            </a:extLst>
          </p:cNvPr>
          <p:cNvSpPr txBox="1"/>
          <p:nvPr/>
        </p:nvSpPr>
        <p:spPr>
          <a:xfrm>
            <a:off x="8435690" y="697299"/>
            <a:ext cx="1355307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b="1">
                <a:solidFill>
                  <a:schemeClr val="bg1"/>
                </a:solidFill>
              </a:rPr>
              <a:t>Next week</a:t>
            </a:r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C75A961-E04E-E7AE-211F-2EE511ADDE10}"/>
              </a:ext>
            </a:extLst>
          </p:cNvPr>
          <p:cNvSpPr txBox="1"/>
          <p:nvPr/>
        </p:nvSpPr>
        <p:spPr>
          <a:xfrm>
            <a:off x="209693" y="5978190"/>
            <a:ext cx="11772615" cy="4140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ko-KR" altLang="en-US" sz="1600" b="1" dirty="0"/>
              <a:t>사원들에게 보이는 시트는 </a:t>
            </a:r>
            <a:r>
              <a:rPr lang="en-US" altLang="ko-KR" sz="1600" b="1" dirty="0"/>
              <a:t>RMS_DATA, </a:t>
            </a:r>
            <a:r>
              <a:rPr lang="ko-KR" altLang="en-US" sz="1600" b="1" dirty="0"/>
              <a:t>측정값 입력시트</a:t>
            </a:r>
            <a:r>
              <a:rPr lang="en-US" altLang="ko-KR" sz="1600" b="1" dirty="0"/>
              <a:t>, </a:t>
            </a:r>
            <a:r>
              <a:rPr lang="ko-KR" altLang="en-US" sz="1600" b="1" dirty="0"/>
              <a:t>당도누적시트 입니다</a:t>
            </a:r>
            <a:r>
              <a:rPr lang="en-US" altLang="ko-KR" sz="1600" b="1" dirty="0"/>
              <a:t>. (</a:t>
            </a:r>
            <a:r>
              <a:rPr lang="ko-KR" altLang="en-US" sz="1600" b="1" dirty="0"/>
              <a:t>참고사항</a:t>
            </a:r>
            <a:r>
              <a:rPr lang="en-US" altLang="ko-KR" sz="1600" b="1" dirty="0"/>
              <a:t>) 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DDE779D9-2818-CC27-CE31-EE3F159DE1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692" y="969142"/>
            <a:ext cx="8674657" cy="4982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99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E6D28A-D166-142E-9059-397F98A6EF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64EBFD27-68F0-7C62-1CB1-8A3C6BD1865D}"/>
              </a:ext>
            </a:extLst>
          </p:cNvPr>
          <p:cNvGrpSpPr/>
          <p:nvPr/>
        </p:nvGrpSpPr>
        <p:grpSpPr>
          <a:xfrm>
            <a:off x="0" y="116959"/>
            <a:ext cx="12192000" cy="6621484"/>
            <a:chOff x="0" y="0"/>
            <a:chExt cx="22229969" cy="12459142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13F340CF-FDA9-0CA0-5484-5AE60BE75998}"/>
                </a:ext>
              </a:extLst>
            </p:cNvPr>
            <p:cNvSpPr/>
            <p:nvPr/>
          </p:nvSpPr>
          <p:spPr>
            <a:xfrm>
              <a:off x="0" y="8681839"/>
              <a:ext cx="21640800" cy="3777303"/>
            </a:xfrm>
            <a:custGeom>
              <a:avLst/>
              <a:gdLst/>
              <a:ahLst/>
              <a:cxnLst/>
              <a:rect l="l" t="t" r="r" b="b"/>
              <a:pathLst>
                <a:path w="21640800" h="3777303">
                  <a:moveTo>
                    <a:pt x="0" y="0"/>
                  </a:moveTo>
                  <a:lnTo>
                    <a:pt x="21640800" y="0"/>
                  </a:lnTo>
                  <a:lnTo>
                    <a:pt x="21640800" y="3777303"/>
                  </a:lnTo>
                  <a:lnTo>
                    <a:pt x="0" y="37773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ko-KR" altLang="en-US" sz="1200"/>
            </a:p>
          </p:txBody>
        </p:sp>
        <p:grpSp>
          <p:nvGrpSpPr>
            <p:cNvPr id="4" name="Group 4">
              <a:extLst>
                <a:ext uri="{FF2B5EF4-FFF2-40B4-BE49-F238E27FC236}">
                  <a16:creationId xmlns:a16="http://schemas.microsoft.com/office/drawing/2014/main" id="{13AD56B7-ED05-8A81-BB37-3D699E8FE713}"/>
                </a:ext>
              </a:extLst>
            </p:cNvPr>
            <p:cNvGrpSpPr/>
            <p:nvPr/>
          </p:nvGrpSpPr>
          <p:grpSpPr>
            <a:xfrm>
              <a:off x="0" y="0"/>
              <a:ext cx="22229969" cy="11680514"/>
              <a:chOff x="0" y="0"/>
              <a:chExt cx="4391105" cy="2307262"/>
            </a:xfrm>
          </p:grpSpPr>
          <p:sp>
            <p:nvSpPr>
              <p:cNvPr id="5" name="Freeform 5">
                <a:extLst>
                  <a:ext uri="{FF2B5EF4-FFF2-40B4-BE49-F238E27FC236}">
                    <a16:creationId xmlns:a16="http://schemas.microsoft.com/office/drawing/2014/main" id="{F1449CDC-F470-2182-AD11-50BE01D3F961}"/>
                  </a:ext>
                </a:extLst>
              </p:cNvPr>
              <p:cNvSpPr/>
              <p:nvPr/>
            </p:nvSpPr>
            <p:spPr>
              <a:xfrm>
                <a:off x="0" y="0"/>
                <a:ext cx="4391105" cy="2307262"/>
              </a:xfrm>
              <a:custGeom>
                <a:avLst/>
                <a:gdLst/>
                <a:ahLst/>
                <a:cxnLst/>
                <a:rect l="l" t="t" r="r" b="b"/>
                <a:pathLst>
                  <a:path w="4391105" h="2307262">
                    <a:moveTo>
                      <a:pt x="0" y="0"/>
                    </a:moveTo>
                    <a:lnTo>
                      <a:pt x="4391105" y="0"/>
                    </a:lnTo>
                    <a:lnTo>
                      <a:pt x="4391105" y="2307262"/>
                    </a:lnTo>
                    <a:lnTo>
                      <a:pt x="0" y="230726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ko-KR" altLang="en-US" sz="1200"/>
              </a:p>
            </p:txBody>
          </p:sp>
          <p:sp>
            <p:nvSpPr>
              <p:cNvPr id="6" name="TextBox 6">
                <a:extLst>
                  <a:ext uri="{FF2B5EF4-FFF2-40B4-BE49-F238E27FC236}">
                    <a16:creationId xmlns:a16="http://schemas.microsoft.com/office/drawing/2014/main" id="{99D1AF90-5225-F5B5-D516-097A36728B10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4391105" cy="2345362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1773"/>
                  </a:lnSpc>
                  <a:spcBef>
                    <a:spcPct val="0"/>
                  </a:spcBef>
                </a:pPr>
                <a:endParaRPr sz="1200"/>
              </a:p>
            </p:txBody>
          </p:sp>
        </p:grp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3E5D68EF-CEDD-548D-FBDD-AA59C9413ED8}"/>
              </a:ext>
            </a:extLst>
          </p:cNvPr>
          <p:cNvSpPr/>
          <p:nvPr/>
        </p:nvSpPr>
        <p:spPr>
          <a:xfrm>
            <a:off x="10454210" y="239233"/>
            <a:ext cx="1569041" cy="788063"/>
          </a:xfrm>
          <a:custGeom>
            <a:avLst/>
            <a:gdLst/>
            <a:ahLst/>
            <a:cxnLst/>
            <a:rect l="l" t="t" r="r" b="b"/>
            <a:pathLst>
              <a:path w="2353562" h="1182094">
                <a:moveTo>
                  <a:pt x="0" y="0"/>
                </a:moveTo>
                <a:lnTo>
                  <a:pt x="2353562" y="0"/>
                </a:lnTo>
                <a:lnTo>
                  <a:pt x="2353562" y="1182094"/>
                </a:lnTo>
                <a:lnTo>
                  <a:pt x="0" y="118209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ko-KR" altLang="en-US" sz="1200"/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5A1FC87F-81B5-3BDD-F376-AFA0DA031F5E}"/>
              </a:ext>
            </a:extLst>
          </p:cNvPr>
          <p:cNvSpPr txBox="1"/>
          <p:nvPr/>
        </p:nvSpPr>
        <p:spPr>
          <a:xfrm>
            <a:off x="1834724" y="2368482"/>
            <a:ext cx="8522553" cy="11471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267"/>
              </a:lnSpc>
              <a:spcBef>
                <a:spcPct val="0"/>
              </a:spcBef>
            </a:pPr>
            <a:r>
              <a:rPr lang="ko-KR" altLang="en-US" sz="5400" b="1" spc="-147" dirty="0">
                <a:solidFill>
                  <a:srgbClr val="5F008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감사합니다</a:t>
            </a:r>
            <a:r>
              <a:rPr lang="en-US" altLang="ko-KR" sz="5400" b="1" spc="-147" dirty="0">
                <a:solidFill>
                  <a:srgbClr val="5F0080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.</a:t>
            </a:r>
            <a:endParaRPr lang="en-US" sz="5400" b="1" spc="-147" dirty="0">
              <a:solidFill>
                <a:srgbClr val="5F0080"/>
              </a:solidFill>
              <a:latin typeface="각진펜 Bold"/>
              <a:ea typeface="각진펜 Bold"/>
              <a:cs typeface="각진펜 Bold"/>
              <a:sym typeface="각진펜 Bold"/>
            </a:endParaRPr>
          </a:p>
        </p:txBody>
      </p:sp>
      <p:grpSp>
        <p:nvGrpSpPr>
          <p:cNvPr id="10" name="Group 10">
            <a:extLst>
              <a:ext uri="{FF2B5EF4-FFF2-40B4-BE49-F238E27FC236}">
                <a16:creationId xmlns:a16="http://schemas.microsoft.com/office/drawing/2014/main" id="{887EB11E-458E-BC21-66EB-FE393379CCD0}"/>
              </a:ext>
            </a:extLst>
          </p:cNvPr>
          <p:cNvGrpSpPr/>
          <p:nvPr/>
        </p:nvGrpSpPr>
        <p:grpSpPr>
          <a:xfrm>
            <a:off x="0" y="5572383"/>
            <a:ext cx="12192000" cy="1285617"/>
            <a:chOff x="0" y="0"/>
            <a:chExt cx="4391105" cy="507898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85B8A232-3473-3ECE-DFCD-94B4E7C2AD7E}"/>
                </a:ext>
              </a:extLst>
            </p:cNvPr>
            <p:cNvSpPr/>
            <p:nvPr/>
          </p:nvSpPr>
          <p:spPr>
            <a:xfrm>
              <a:off x="0" y="0"/>
              <a:ext cx="4391105" cy="507898"/>
            </a:xfrm>
            <a:custGeom>
              <a:avLst/>
              <a:gdLst/>
              <a:ahLst/>
              <a:cxnLst/>
              <a:rect l="l" t="t" r="r" b="b"/>
              <a:pathLst>
                <a:path w="4391105" h="507898">
                  <a:moveTo>
                    <a:pt x="0" y="0"/>
                  </a:moveTo>
                  <a:lnTo>
                    <a:pt x="4391105" y="0"/>
                  </a:lnTo>
                  <a:lnTo>
                    <a:pt x="4391105" y="507898"/>
                  </a:lnTo>
                  <a:lnTo>
                    <a:pt x="0" y="507898"/>
                  </a:lnTo>
                  <a:close/>
                </a:path>
              </a:pathLst>
            </a:custGeom>
            <a:solidFill>
              <a:srgbClr val="5F0080"/>
            </a:solidFill>
            <a:ln cap="sq">
              <a:noFill/>
              <a:prstDash val="dash"/>
              <a:miter/>
            </a:ln>
          </p:spPr>
          <p:txBody>
            <a:bodyPr/>
            <a:lstStyle/>
            <a:p>
              <a:pPr algn="ctr"/>
              <a:endParaRPr lang="en-US" altLang="ko-KR" sz="2400" b="1" dirty="0">
                <a:solidFill>
                  <a:schemeClr val="bg1"/>
                </a:solidFill>
              </a:endParaRPr>
            </a:p>
            <a:p>
              <a:pPr algn="ctr"/>
              <a:r>
                <a:rPr lang="ko-KR" altLang="en-US" sz="2400" b="1" dirty="0">
                  <a:solidFill>
                    <a:schemeClr val="bg1"/>
                  </a:solidFill>
                </a:rPr>
                <a:t>관리자용</a:t>
              </a:r>
            </a:p>
          </p:txBody>
        </p:sp>
        <p:sp>
          <p:nvSpPr>
            <p:cNvPr id="12" name="TextBox 12">
              <a:extLst>
                <a:ext uri="{FF2B5EF4-FFF2-40B4-BE49-F238E27FC236}">
                  <a16:creationId xmlns:a16="http://schemas.microsoft.com/office/drawing/2014/main" id="{4880A276-3936-26CA-D423-C09260D9B9A9}"/>
                </a:ext>
              </a:extLst>
            </p:cNvPr>
            <p:cNvSpPr txBox="1"/>
            <p:nvPr/>
          </p:nvSpPr>
          <p:spPr>
            <a:xfrm>
              <a:off x="0" y="-38100"/>
              <a:ext cx="4391105" cy="54599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2311638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33092" y="4719730"/>
            <a:ext cx="10820400" cy="1888651"/>
          </a:xfrm>
          <a:custGeom>
            <a:avLst/>
            <a:gdLst/>
            <a:ahLst/>
            <a:cxnLst/>
            <a:rect l="l" t="t" r="r" b="b"/>
            <a:pathLst>
              <a:path w="16230600" h="2832977">
                <a:moveTo>
                  <a:pt x="0" y="0"/>
                </a:moveTo>
                <a:lnTo>
                  <a:pt x="16230600" y="0"/>
                </a:lnTo>
                <a:lnTo>
                  <a:pt x="16230600" y="2832977"/>
                </a:lnTo>
                <a:lnTo>
                  <a:pt x="0" y="28329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ko-KR" altLang="en-US" sz="1200"/>
          </a:p>
        </p:txBody>
      </p:sp>
      <p:grpSp>
        <p:nvGrpSpPr>
          <p:cNvPr id="3" name="Group 3"/>
          <p:cNvGrpSpPr/>
          <p:nvPr/>
        </p:nvGrpSpPr>
        <p:grpSpPr>
          <a:xfrm>
            <a:off x="0" y="74428"/>
            <a:ext cx="12192000" cy="6783572"/>
            <a:chOff x="0" y="0"/>
            <a:chExt cx="4391105" cy="230726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391105" cy="2307262"/>
            </a:xfrm>
            <a:custGeom>
              <a:avLst/>
              <a:gdLst/>
              <a:ahLst/>
              <a:cxnLst/>
              <a:rect l="l" t="t" r="r" b="b"/>
              <a:pathLst>
                <a:path w="4391105" h="2307262">
                  <a:moveTo>
                    <a:pt x="0" y="0"/>
                  </a:moveTo>
                  <a:lnTo>
                    <a:pt x="4391105" y="0"/>
                  </a:lnTo>
                  <a:lnTo>
                    <a:pt x="4391105" y="2307262"/>
                  </a:lnTo>
                  <a:lnTo>
                    <a:pt x="0" y="230726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ko-KR" altLang="en-US" sz="1200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391105" cy="234536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  <a:spcBef>
                  <a:spcPct val="0"/>
                </a:spcBef>
              </a:pPr>
              <a:endParaRPr sz="1200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0" y="0"/>
            <a:ext cx="12192000" cy="1285617"/>
            <a:chOff x="0" y="0"/>
            <a:chExt cx="4391105" cy="50789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391105" cy="507898"/>
            </a:xfrm>
            <a:custGeom>
              <a:avLst/>
              <a:gdLst/>
              <a:ahLst/>
              <a:cxnLst/>
              <a:rect l="l" t="t" r="r" b="b"/>
              <a:pathLst>
                <a:path w="4391105" h="507898">
                  <a:moveTo>
                    <a:pt x="0" y="0"/>
                  </a:moveTo>
                  <a:lnTo>
                    <a:pt x="4391105" y="0"/>
                  </a:lnTo>
                  <a:lnTo>
                    <a:pt x="4391105" y="507898"/>
                  </a:lnTo>
                  <a:lnTo>
                    <a:pt x="0" y="507898"/>
                  </a:lnTo>
                  <a:close/>
                </a:path>
              </a:pathLst>
            </a:custGeom>
            <a:solidFill>
              <a:srgbClr val="5F0080"/>
            </a:solidFill>
            <a:ln cap="sq">
              <a:noFill/>
              <a:prstDash val="dash"/>
              <a:miter/>
            </a:ln>
          </p:spPr>
          <p:txBody>
            <a:bodyPr/>
            <a:lstStyle/>
            <a:p>
              <a:endParaRPr lang="ko-KR" altLang="en-US" sz="1200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4391105" cy="54599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200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2164825" y="3794893"/>
            <a:ext cx="2194847" cy="3041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13"/>
              </a:lnSpc>
            </a:pPr>
            <a:r>
              <a:rPr lang="ko-KR" altLang="en-US" sz="1867" b="1" spc="-37" dirty="0">
                <a:solidFill>
                  <a:srgbClr val="2D2D2D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시트 구성 및 용도</a:t>
            </a:r>
            <a:endParaRPr lang="en-US" sz="1867" b="1" spc="-37" dirty="0">
              <a:solidFill>
                <a:srgbClr val="2D2D2D"/>
              </a:solidFill>
              <a:latin typeface="각진펜 Bold"/>
              <a:ea typeface="각진펜 Bold"/>
              <a:cs typeface="각진펜 Bold"/>
              <a:sym typeface="각진펜 Bo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2801756" y="3429000"/>
            <a:ext cx="920985" cy="2988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2000" b="1" dirty="0">
                <a:solidFill>
                  <a:srgbClr val="5F0080"/>
                </a:solidFill>
                <a:latin typeface="Gotham Bold"/>
                <a:ea typeface="Gotham Bold"/>
                <a:cs typeface="Gotham Bold"/>
                <a:sym typeface="Gotham Bold"/>
              </a:rPr>
              <a:t>01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5561752" y="3429000"/>
            <a:ext cx="920985" cy="2988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2000" b="1">
                <a:solidFill>
                  <a:srgbClr val="5F0080"/>
                </a:solidFill>
                <a:latin typeface="Gotham Bold"/>
                <a:ea typeface="Gotham Bold"/>
                <a:cs typeface="Gotham Bold"/>
                <a:sym typeface="Gotham Bold"/>
              </a:rPr>
              <a:t>02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8320404" y="3429000"/>
            <a:ext cx="920985" cy="2988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2000" b="1">
                <a:solidFill>
                  <a:srgbClr val="5F0080"/>
                </a:solidFill>
                <a:latin typeface="Gotham Bold"/>
                <a:ea typeface="Gotham Bold"/>
                <a:cs typeface="Gotham Bold"/>
                <a:sym typeface="Gotham Bold"/>
              </a:rPr>
              <a:t>03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4924821" y="3794893"/>
            <a:ext cx="2194847" cy="3041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13"/>
              </a:lnSpc>
              <a:spcBef>
                <a:spcPct val="0"/>
              </a:spcBef>
            </a:pPr>
            <a:r>
              <a:rPr lang="ko-KR" altLang="en-US" sz="1867" b="1" spc="-37" dirty="0">
                <a:solidFill>
                  <a:srgbClr val="2D2D2D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사용 방법</a:t>
            </a:r>
            <a:endParaRPr lang="en-US" sz="1867" b="1" spc="-37" dirty="0">
              <a:solidFill>
                <a:srgbClr val="2D2D2D"/>
              </a:solidFill>
              <a:latin typeface="각진펜 Bold"/>
              <a:ea typeface="각진펜 Bold"/>
              <a:cs typeface="각진펜 Bold"/>
              <a:sym typeface="각진펜 Bold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7683473" y="3794893"/>
            <a:ext cx="2194847" cy="3041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13"/>
              </a:lnSpc>
            </a:pPr>
            <a:r>
              <a:rPr lang="ko-KR" altLang="en-US" sz="1867" b="1" spc="-37" dirty="0">
                <a:solidFill>
                  <a:srgbClr val="2D2D2D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주의사항</a:t>
            </a:r>
            <a:endParaRPr lang="en-US" sz="1867" b="1" spc="-37" dirty="0">
              <a:solidFill>
                <a:srgbClr val="2D2D2D"/>
              </a:solidFill>
              <a:latin typeface="각진펜 Bold"/>
              <a:ea typeface="각진펜 Bold"/>
              <a:cs typeface="각진펜 Bold"/>
              <a:sym typeface="각진펜 Bold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3256900" y="433640"/>
            <a:ext cx="5678201" cy="4909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2999" b="1" spc="-59" dirty="0" err="1">
                <a:solidFill>
                  <a:srgbClr val="FFFFFF"/>
                </a:solidFill>
                <a:latin typeface="각진펜 Bold"/>
                <a:ea typeface="각진펜 Bold"/>
                <a:cs typeface="각진펜 Bold"/>
                <a:sym typeface="각진펜 Bold"/>
              </a:rPr>
              <a:t>목차</a:t>
            </a:r>
            <a:endParaRPr lang="en-US" sz="2999" b="1" spc="-59" dirty="0">
              <a:solidFill>
                <a:srgbClr val="FFFFFF"/>
              </a:solidFill>
              <a:latin typeface="각진펜 Bold"/>
              <a:ea typeface="각진펜 Bold"/>
              <a:cs typeface="각진펜 Bold"/>
              <a:sym typeface="각진펜 Bold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A6212A-F47E-C3CB-B505-223F8A7D65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90;p1">
            <a:extLst>
              <a:ext uri="{FF2B5EF4-FFF2-40B4-BE49-F238E27FC236}">
                <a16:creationId xmlns:a16="http://schemas.microsoft.com/office/drawing/2014/main" id="{FC7EEA48-FA40-19D9-6077-FE5106199123}"/>
              </a:ext>
            </a:extLst>
          </p:cNvPr>
          <p:cNvSpPr txBox="1"/>
          <p:nvPr/>
        </p:nvSpPr>
        <p:spPr>
          <a:xfrm>
            <a:off x="1" y="78125"/>
            <a:ext cx="12191999" cy="472400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altLang="ko-KR" sz="2500" b="1" dirty="0">
                <a:solidFill>
                  <a:schemeClr val="dk1"/>
                </a:solidFill>
                <a:latin typeface="맑은 고딕"/>
                <a:ea typeface="맑은 고딕"/>
                <a:cs typeface="맑은 고딕"/>
                <a:sym typeface="맑은 고딕"/>
              </a:rPr>
              <a:t> 01. </a:t>
            </a:r>
            <a:r>
              <a:rPr lang="ko-KR" altLang="en-US" sz="2500" b="1" dirty="0">
                <a:solidFill>
                  <a:schemeClr val="dk1"/>
                </a:solidFill>
                <a:latin typeface="맑은 고딕"/>
                <a:ea typeface="맑은 고딕"/>
                <a:cs typeface="맑은 고딕"/>
                <a:sym typeface="맑은 고딕"/>
              </a:rPr>
              <a:t>시트 구성 및 용도</a:t>
            </a:r>
            <a:endParaRPr lang="en-US" altLang="ko-KR" sz="2500" b="1" dirty="0">
              <a:solidFill>
                <a:schemeClr val="dk1"/>
              </a:solidFill>
              <a:latin typeface="맑은 고딕"/>
              <a:ea typeface="맑은 고딕"/>
              <a:cs typeface="맑은 고딕"/>
              <a:sym typeface="맑은 고딕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34E8BB0-9877-8128-5682-559A8306BD11}"/>
              </a:ext>
            </a:extLst>
          </p:cNvPr>
          <p:cNvSpPr txBox="1"/>
          <p:nvPr/>
        </p:nvSpPr>
        <p:spPr>
          <a:xfrm>
            <a:off x="2401003" y="697299"/>
            <a:ext cx="1276760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b="1">
                <a:solidFill>
                  <a:schemeClr val="bg1"/>
                </a:solidFill>
              </a:rPr>
              <a:t>This week</a:t>
            </a:r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F6CAD83-BAA1-32CC-2433-1ACCFCE26D95}"/>
              </a:ext>
            </a:extLst>
          </p:cNvPr>
          <p:cNvSpPr txBox="1"/>
          <p:nvPr/>
        </p:nvSpPr>
        <p:spPr>
          <a:xfrm>
            <a:off x="8435690" y="697299"/>
            <a:ext cx="1355307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b="1">
                <a:solidFill>
                  <a:schemeClr val="bg1"/>
                </a:solidFill>
              </a:rPr>
              <a:t>Next week</a:t>
            </a:r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8A8FDEE-F81C-21C9-26E7-F0B7F9612EF5}"/>
              </a:ext>
            </a:extLst>
          </p:cNvPr>
          <p:cNvSpPr txBox="1"/>
          <p:nvPr/>
        </p:nvSpPr>
        <p:spPr>
          <a:xfrm>
            <a:off x="148856" y="831348"/>
            <a:ext cx="11090960" cy="3336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lnSpc>
                <a:spcPct val="150000"/>
              </a:lnSpc>
              <a:buAutoNum type="arabicPeriod"/>
              <a:defRPr/>
            </a:pPr>
            <a:r>
              <a:rPr lang="en-US" altLang="ko-KR" sz="1200" dirty="0"/>
              <a:t>RMS_DATA : web rms </a:t>
            </a:r>
            <a:r>
              <a:rPr lang="ko-KR" altLang="en-US" sz="1200" dirty="0"/>
              <a:t>입하내역</a:t>
            </a:r>
            <a:r>
              <a:rPr lang="en-US" altLang="ko-KR" sz="1200" dirty="0"/>
              <a:t> (</a:t>
            </a:r>
            <a:r>
              <a:rPr lang="ko-KR" altLang="en-US" sz="1200" dirty="0" err="1"/>
              <a:t>검품</a:t>
            </a:r>
            <a:r>
              <a:rPr lang="en-US" altLang="ko-KR" sz="1200" dirty="0"/>
              <a:t>y)</a:t>
            </a:r>
            <a:r>
              <a:rPr lang="ko-KR" altLang="en-US" sz="1200" dirty="0"/>
              <a:t>를 다운로드 받아 전체 붙여넣기 한 시트</a:t>
            </a:r>
            <a:r>
              <a:rPr lang="en-US" altLang="ko-KR" sz="1200" dirty="0"/>
              <a:t>. </a:t>
            </a:r>
            <a:r>
              <a:rPr lang="ko-KR" altLang="en-US" sz="1200" dirty="0"/>
              <a:t>파괴</a:t>
            </a:r>
            <a:r>
              <a:rPr lang="en-US" altLang="ko-KR" sz="1200" dirty="0"/>
              <a:t>, </a:t>
            </a:r>
            <a:r>
              <a:rPr lang="ko-KR" altLang="en-US" sz="1200" dirty="0" err="1"/>
              <a:t>비파괴</a:t>
            </a:r>
            <a:r>
              <a:rPr lang="ko-KR" altLang="en-US" sz="1200" dirty="0"/>
              <a:t> 리스트 자동으로 나누기 위해 기본적으로 쓰여야 하는 시트</a:t>
            </a:r>
            <a:endParaRPr lang="en-US" altLang="ko-KR" sz="1200" dirty="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186CECB0-3E82-D68D-9FD3-DD18721275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856" y="1299014"/>
            <a:ext cx="11844670" cy="5438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154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AE18F6-38FD-CD2D-7E3F-F7A94778F1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90;p1">
            <a:extLst>
              <a:ext uri="{FF2B5EF4-FFF2-40B4-BE49-F238E27FC236}">
                <a16:creationId xmlns:a16="http://schemas.microsoft.com/office/drawing/2014/main" id="{0ECD15B3-12A6-92D8-CA54-D983C2B4340B}"/>
              </a:ext>
            </a:extLst>
          </p:cNvPr>
          <p:cNvSpPr txBox="1"/>
          <p:nvPr/>
        </p:nvSpPr>
        <p:spPr>
          <a:xfrm>
            <a:off x="1" y="78125"/>
            <a:ext cx="12191999" cy="472400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altLang="ko-KR" sz="2500" b="1" dirty="0">
                <a:solidFill>
                  <a:schemeClr val="dk1"/>
                </a:solidFill>
                <a:latin typeface="맑은 고딕"/>
                <a:ea typeface="맑은 고딕"/>
                <a:cs typeface="맑은 고딕"/>
                <a:sym typeface="맑은 고딕"/>
              </a:rPr>
              <a:t> 01. </a:t>
            </a:r>
            <a:r>
              <a:rPr lang="ko-KR" altLang="en-US" sz="2500" b="1" dirty="0">
                <a:solidFill>
                  <a:schemeClr val="dk1"/>
                </a:solidFill>
                <a:latin typeface="맑은 고딕"/>
                <a:ea typeface="맑은 고딕"/>
                <a:cs typeface="맑은 고딕"/>
                <a:sym typeface="맑은 고딕"/>
              </a:rPr>
              <a:t>시트 구성 및 용도</a:t>
            </a:r>
            <a:endParaRPr lang="en-US" altLang="ko-KR" sz="2500" b="1" dirty="0">
              <a:solidFill>
                <a:schemeClr val="dk1"/>
              </a:solidFill>
              <a:latin typeface="맑은 고딕"/>
              <a:ea typeface="맑은 고딕"/>
              <a:cs typeface="맑은 고딕"/>
              <a:sym typeface="맑은 고딕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C08922B2-A1D3-9714-9DD6-4522353CE5DF}"/>
              </a:ext>
            </a:extLst>
          </p:cNvPr>
          <p:cNvSpPr txBox="1"/>
          <p:nvPr/>
        </p:nvSpPr>
        <p:spPr>
          <a:xfrm>
            <a:off x="2401003" y="697299"/>
            <a:ext cx="1276760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b="1">
                <a:solidFill>
                  <a:schemeClr val="bg1"/>
                </a:solidFill>
              </a:rPr>
              <a:t>This week</a:t>
            </a:r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AA850383-A016-FCBE-1D6A-0A10BD617E21}"/>
              </a:ext>
            </a:extLst>
          </p:cNvPr>
          <p:cNvSpPr txBox="1"/>
          <p:nvPr/>
        </p:nvSpPr>
        <p:spPr>
          <a:xfrm>
            <a:off x="8435690" y="697299"/>
            <a:ext cx="1355307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b="1">
                <a:solidFill>
                  <a:schemeClr val="bg1"/>
                </a:solidFill>
              </a:rPr>
              <a:t>Next week</a:t>
            </a:r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D08C98B-454C-4C8F-5BE3-C943086E92A4}"/>
              </a:ext>
            </a:extLst>
          </p:cNvPr>
          <p:cNvSpPr txBox="1"/>
          <p:nvPr/>
        </p:nvSpPr>
        <p:spPr>
          <a:xfrm>
            <a:off x="148856" y="831348"/>
            <a:ext cx="11090960" cy="3336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ko-KR" sz="1200" dirty="0"/>
              <a:t>2. </a:t>
            </a:r>
            <a:r>
              <a:rPr lang="ko-KR" altLang="en-US" sz="1200" dirty="0"/>
              <a:t>자동공유점검이력 시트 </a:t>
            </a:r>
            <a:r>
              <a:rPr lang="en-US" altLang="ko-KR" sz="1200" dirty="0"/>
              <a:t>: </a:t>
            </a:r>
            <a:r>
              <a:rPr lang="ko-KR" altLang="en-US" sz="1200" dirty="0" err="1"/>
              <a:t>슬랙봇이</a:t>
            </a:r>
            <a:r>
              <a:rPr lang="ko-KR" altLang="en-US" sz="1200" dirty="0"/>
              <a:t> 공유한 내역을 기록하는 시트</a:t>
            </a:r>
            <a:r>
              <a:rPr lang="en-US" altLang="ko-KR" sz="1200" dirty="0"/>
              <a:t>. </a:t>
            </a:r>
            <a:r>
              <a:rPr lang="ko-KR" altLang="en-US" sz="1200" dirty="0"/>
              <a:t>공유가 되지 않은 경우 </a:t>
            </a:r>
            <a:r>
              <a:rPr lang="en-US" altLang="ko-KR" sz="1200" dirty="0"/>
              <a:t>‘</a:t>
            </a:r>
            <a:r>
              <a:rPr lang="ko-KR" altLang="en-US" sz="1200" dirty="0" err="1"/>
              <a:t>미발송</a:t>
            </a:r>
            <a:r>
              <a:rPr lang="en-US" altLang="ko-KR" sz="1200" dirty="0"/>
              <a:t>‘ </a:t>
            </a:r>
            <a:r>
              <a:rPr lang="ko-KR" altLang="en-US" sz="1200" dirty="0"/>
              <a:t>처리 되며 상세 내용에 사유가 기재되도록 설정함</a:t>
            </a:r>
            <a:r>
              <a:rPr lang="en-US" altLang="ko-KR" sz="1200" dirty="0"/>
              <a:t>.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23ACD9B8-4989-1DBA-3010-FC3229D834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856" y="1299013"/>
            <a:ext cx="11887200" cy="5558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216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D1317E-9A1E-E8DA-276E-AD8245F7F1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90;p1">
            <a:extLst>
              <a:ext uri="{FF2B5EF4-FFF2-40B4-BE49-F238E27FC236}">
                <a16:creationId xmlns:a16="http://schemas.microsoft.com/office/drawing/2014/main" id="{82A95652-02E7-5347-3CBC-922548273568}"/>
              </a:ext>
            </a:extLst>
          </p:cNvPr>
          <p:cNvSpPr txBox="1"/>
          <p:nvPr/>
        </p:nvSpPr>
        <p:spPr>
          <a:xfrm>
            <a:off x="1" y="78125"/>
            <a:ext cx="12191999" cy="472400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altLang="ko-KR" sz="2500" b="1" dirty="0">
                <a:solidFill>
                  <a:schemeClr val="dk1"/>
                </a:solidFill>
                <a:latin typeface="맑은 고딕"/>
                <a:ea typeface="맑은 고딕"/>
                <a:cs typeface="맑은 고딕"/>
                <a:sym typeface="맑은 고딕"/>
              </a:rPr>
              <a:t> 01. </a:t>
            </a:r>
            <a:r>
              <a:rPr lang="ko-KR" altLang="en-US" sz="2500" b="1" dirty="0">
                <a:solidFill>
                  <a:schemeClr val="dk1"/>
                </a:solidFill>
                <a:latin typeface="맑은 고딕"/>
                <a:ea typeface="맑은 고딕"/>
                <a:cs typeface="맑은 고딕"/>
                <a:sym typeface="맑은 고딕"/>
              </a:rPr>
              <a:t>시트 구성 및 용도</a:t>
            </a:r>
            <a:endParaRPr lang="en-US" altLang="ko-KR" sz="2500" b="1" dirty="0">
              <a:solidFill>
                <a:schemeClr val="dk1"/>
              </a:solidFill>
              <a:latin typeface="맑은 고딕"/>
              <a:ea typeface="맑은 고딕"/>
              <a:cs typeface="맑은 고딕"/>
              <a:sym typeface="맑은 고딕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868D2DF4-9DA8-25ED-EBD3-E94E56409115}"/>
              </a:ext>
            </a:extLst>
          </p:cNvPr>
          <p:cNvSpPr txBox="1"/>
          <p:nvPr/>
        </p:nvSpPr>
        <p:spPr>
          <a:xfrm>
            <a:off x="2401003" y="697299"/>
            <a:ext cx="1276760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b="1">
                <a:solidFill>
                  <a:schemeClr val="bg1"/>
                </a:solidFill>
              </a:rPr>
              <a:t>This week</a:t>
            </a:r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B7CD22AD-6D15-4D5B-AC0D-370D08D4D9A4}"/>
              </a:ext>
            </a:extLst>
          </p:cNvPr>
          <p:cNvSpPr txBox="1"/>
          <p:nvPr/>
        </p:nvSpPr>
        <p:spPr>
          <a:xfrm>
            <a:off x="8435690" y="697299"/>
            <a:ext cx="1355307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b="1">
                <a:solidFill>
                  <a:schemeClr val="bg1"/>
                </a:solidFill>
              </a:rPr>
              <a:t>Next week</a:t>
            </a:r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1CC0B6C-6897-FE2E-74EF-B1BA1D88999B}"/>
              </a:ext>
            </a:extLst>
          </p:cNvPr>
          <p:cNvSpPr txBox="1"/>
          <p:nvPr/>
        </p:nvSpPr>
        <p:spPr>
          <a:xfrm>
            <a:off x="148856" y="831348"/>
            <a:ext cx="11090960" cy="3336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ko-KR" sz="1200" dirty="0"/>
              <a:t>3. </a:t>
            </a:r>
            <a:r>
              <a:rPr lang="ko-KR" altLang="en-US" sz="1200" dirty="0" err="1"/>
              <a:t>비파괴</a:t>
            </a:r>
            <a:r>
              <a:rPr lang="en-US" altLang="ko-KR" sz="1200" dirty="0"/>
              <a:t>, </a:t>
            </a:r>
            <a:r>
              <a:rPr lang="ko-KR" altLang="en-US" sz="1200" dirty="0"/>
              <a:t>파괴 시트 </a:t>
            </a:r>
            <a:r>
              <a:rPr lang="en-US" altLang="ko-KR" sz="1200" dirty="0"/>
              <a:t>: </a:t>
            </a:r>
            <a:r>
              <a:rPr lang="ko-KR" altLang="en-US" sz="1200" dirty="0"/>
              <a:t>당도 </a:t>
            </a:r>
            <a:r>
              <a:rPr lang="ko-KR" altLang="en-US" sz="1200" dirty="0" err="1"/>
              <a:t>비파괴</a:t>
            </a:r>
            <a:r>
              <a:rPr lang="en-US" altLang="ko-KR" sz="1200" dirty="0"/>
              <a:t>, </a:t>
            </a:r>
            <a:r>
              <a:rPr lang="ko-KR" altLang="en-US" sz="1200" dirty="0"/>
              <a:t>파괴 리스트 입니다</a:t>
            </a:r>
            <a:r>
              <a:rPr lang="en-US" altLang="ko-KR" sz="1200" dirty="0"/>
              <a:t>. </a:t>
            </a:r>
            <a:r>
              <a:rPr lang="ko-KR" altLang="en-US" sz="1200" dirty="0"/>
              <a:t>이 파일은 시트 보호 </a:t>
            </a:r>
            <a:r>
              <a:rPr lang="ko-KR" altLang="en-US" sz="1200" dirty="0" err="1"/>
              <a:t>설정해두었고</a:t>
            </a:r>
            <a:r>
              <a:rPr lang="en-US" altLang="ko-KR" sz="1200" dirty="0"/>
              <a:t>, </a:t>
            </a:r>
            <a:r>
              <a:rPr lang="ko-KR" altLang="en-US" sz="1200" dirty="0"/>
              <a:t>김포</a:t>
            </a:r>
            <a:r>
              <a:rPr lang="en-US" altLang="ko-KR" sz="1200" dirty="0" err="1"/>
              <a:t>QC_admin</a:t>
            </a:r>
            <a:r>
              <a:rPr lang="en-US" altLang="ko-KR" sz="1200" dirty="0"/>
              <a:t> </a:t>
            </a:r>
            <a:r>
              <a:rPr lang="ko-KR" altLang="en-US" sz="1200" dirty="0"/>
              <a:t>계정은 편집 권한 없습니다</a:t>
            </a:r>
            <a:r>
              <a:rPr lang="en-US" altLang="ko-KR" sz="1200" dirty="0"/>
              <a:t>. (</a:t>
            </a:r>
            <a:r>
              <a:rPr lang="ko-KR" altLang="en-US" sz="1200" dirty="0"/>
              <a:t>숨기기 처리되어 있음</a:t>
            </a:r>
            <a:r>
              <a:rPr lang="en-US" altLang="ko-KR" sz="1200" dirty="0"/>
              <a:t>)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827602EC-637F-4CEC-2FF0-7D54D46A87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00680"/>
            <a:ext cx="12192000" cy="5484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827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C29D73-6F53-F55D-E722-B90589E807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90;p1">
            <a:extLst>
              <a:ext uri="{FF2B5EF4-FFF2-40B4-BE49-F238E27FC236}">
                <a16:creationId xmlns:a16="http://schemas.microsoft.com/office/drawing/2014/main" id="{201DABB5-B947-996D-AB9B-078862BCFCCD}"/>
              </a:ext>
            </a:extLst>
          </p:cNvPr>
          <p:cNvSpPr txBox="1"/>
          <p:nvPr/>
        </p:nvSpPr>
        <p:spPr>
          <a:xfrm>
            <a:off x="1" y="78125"/>
            <a:ext cx="12191999" cy="472400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altLang="ko-KR" sz="2500" b="1" dirty="0">
                <a:solidFill>
                  <a:schemeClr val="dk1"/>
                </a:solidFill>
                <a:latin typeface="맑은 고딕"/>
                <a:ea typeface="맑은 고딕"/>
                <a:cs typeface="맑은 고딕"/>
                <a:sym typeface="맑은 고딕"/>
              </a:rPr>
              <a:t> 01. </a:t>
            </a:r>
            <a:r>
              <a:rPr lang="ko-KR" altLang="en-US" sz="2500" b="1" dirty="0">
                <a:solidFill>
                  <a:schemeClr val="dk1"/>
                </a:solidFill>
                <a:latin typeface="맑은 고딕"/>
                <a:ea typeface="맑은 고딕"/>
                <a:cs typeface="맑은 고딕"/>
                <a:sym typeface="맑은 고딕"/>
              </a:rPr>
              <a:t>시트 구성 및 용도</a:t>
            </a:r>
            <a:endParaRPr lang="en-US" altLang="ko-KR" sz="2500" b="1" dirty="0">
              <a:solidFill>
                <a:schemeClr val="dk1"/>
              </a:solidFill>
              <a:latin typeface="맑은 고딕"/>
              <a:ea typeface="맑은 고딕"/>
              <a:cs typeface="맑은 고딕"/>
              <a:sym typeface="맑은 고딕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E329014C-2070-BE13-4CF3-9132D6DB3822}"/>
              </a:ext>
            </a:extLst>
          </p:cNvPr>
          <p:cNvSpPr txBox="1"/>
          <p:nvPr/>
        </p:nvSpPr>
        <p:spPr>
          <a:xfrm>
            <a:off x="2401003" y="697299"/>
            <a:ext cx="1276760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b="1">
                <a:solidFill>
                  <a:schemeClr val="bg1"/>
                </a:solidFill>
              </a:rPr>
              <a:t>This week</a:t>
            </a:r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32B201A-3CEB-A7DF-AD6B-F46E4683EE06}"/>
              </a:ext>
            </a:extLst>
          </p:cNvPr>
          <p:cNvSpPr txBox="1"/>
          <p:nvPr/>
        </p:nvSpPr>
        <p:spPr>
          <a:xfrm>
            <a:off x="8435690" y="697299"/>
            <a:ext cx="1355307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b="1">
                <a:solidFill>
                  <a:schemeClr val="bg1"/>
                </a:solidFill>
              </a:rPr>
              <a:t>Next week</a:t>
            </a:r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9B1286C-E2E4-E289-BD70-7AFFD3ECE68D}"/>
              </a:ext>
            </a:extLst>
          </p:cNvPr>
          <p:cNvSpPr txBox="1"/>
          <p:nvPr/>
        </p:nvSpPr>
        <p:spPr>
          <a:xfrm>
            <a:off x="148856" y="831348"/>
            <a:ext cx="11090960" cy="6106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ko-KR" sz="1200" dirty="0"/>
              <a:t>4. </a:t>
            </a:r>
            <a:r>
              <a:rPr lang="ko-KR" altLang="en-US" sz="1200" dirty="0"/>
              <a:t>측정값 입력시트 </a:t>
            </a:r>
            <a:r>
              <a:rPr lang="en-US" altLang="ko-KR" sz="1200" dirty="0"/>
              <a:t>: </a:t>
            </a:r>
            <a:r>
              <a:rPr lang="ko-KR" altLang="en-US" sz="1200" dirty="0"/>
              <a:t>현재 당도 현장입력용 파일과 비슷하다고 보면 되고</a:t>
            </a:r>
            <a:r>
              <a:rPr lang="en-US" altLang="ko-KR" sz="1200" dirty="0"/>
              <a:t>, </a:t>
            </a:r>
            <a:r>
              <a:rPr lang="ko-KR" altLang="en-US" sz="1200" dirty="0" err="1"/>
              <a:t>비파괴</a:t>
            </a:r>
            <a:r>
              <a:rPr lang="ko-KR" altLang="en-US" sz="1200" dirty="0"/>
              <a:t> 시트는 측정값을 입력하면 자동으로 </a:t>
            </a:r>
            <a:r>
              <a:rPr lang="ko-KR" altLang="en-US" sz="1200" dirty="0" err="1"/>
              <a:t>비파괴</a:t>
            </a:r>
            <a:r>
              <a:rPr lang="ko-KR" altLang="en-US" sz="1200" dirty="0"/>
              <a:t> 시트에 평균값이 기록되도록 설정하였고</a:t>
            </a:r>
            <a:r>
              <a:rPr lang="en-US" altLang="ko-KR" sz="1200" dirty="0"/>
              <a:t>, </a:t>
            </a:r>
            <a:r>
              <a:rPr lang="ko-KR" altLang="en-US" sz="1200" dirty="0"/>
              <a:t>파괴 측정대상의 경우에는 </a:t>
            </a:r>
            <a:r>
              <a:rPr lang="ko-KR" altLang="en-US" sz="1200" dirty="0" err="1"/>
              <a:t>당도값을</a:t>
            </a:r>
            <a:r>
              <a:rPr lang="ko-KR" altLang="en-US" sz="1200" dirty="0"/>
              <a:t> 넣으면 자동으로 파괴 시트에 입력되도록 설정해 두었습니다</a:t>
            </a:r>
            <a:r>
              <a:rPr lang="en-US" altLang="ko-KR" sz="1200" dirty="0"/>
              <a:t>. </a:t>
            </a:r>
            <a:r>
              <a:rPr lang="ko-KR" altLang="en-US" sz="1200" dirty="0"/>
              <a:t>사원들은 이 시트만 이용하면 됩니다</a:t>
            </a:r>
            <a:r>
              <a:rPr lang="en-US" altLang="ko-KR" sz="1200" dirty="0"/>
              <a:t>.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12AEA4B0-7765-4EB3-8656-B30FF039A2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856" y="1441964"/>
            <a:ext cx="11897832" cy="5235826"/>
          </a:xfrm>
          <a:prstGeom prst="rect">
            <a:avLst/>
          </a:prstGeom>
        </p:spPr>
      </p:pic>
      <p:sp>
        <p:nvSpPr>
          <p:cNvPr id="7" name="화살표: 오른쪽 6">
            <a:extLst>
              <a:ext uri="{FF2B5EF4-FFF2-40B4-BE49-F238E27FC236}">
                <a16:creationId xmlns:a16="http://schemas.microsoft.com/office/drawing/2014/main" id="{3F09F2AA-7847-7611-22D6-425CD4B4B2B2}"/>
              </a:ext>
            </a:extLst>
          </p:cNvPr>
          <p:cNvSpPr/>
          <p:nvPr/>
        </p:nvSpPr>
        <p:spPr>
          <a:xfrm>
            <a:off x="7475891" y="3062111"/>
            <a:ext cx="3763925" cy="60612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오른쪽 방향으로 측정값 기입</a:t>
            </a:r>
          </a:p>
        </p:txBody>
      </p:sp>
    </p:spTree>
    <p:extLst>
      <p:ext uri="{BB962C8B-B14F-4D97-AF65-F5344CB8AC3E}">
        <p14:creationId xmlns:p14="http://schemas.microsoft.com/office/powerpoint/2010/main" val="615110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D8C10E-6C6C-5C98-E9F7-AD8F3AFFC7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90;p1">
            <a:extLst>
              <a:ext uri="{FF2B5EF4-FFF2-40B4-BE49-F238E27FC236}">
                <a16:creationId xmlns:a16="http://schemas.microsoft.com/office/drawing/2014/main" id="{19CF5B12-1D00-9C96-68CC-FEC3F8F6EFC0}"/>
              </a:ext>
            </a:extLst>
          </p:cNvPr>
          <p:cNvSpPr txBox="1"/>
          <p:nvPr/>
        </p:nvSpPr>
        <p:spPr>
          <a:xfrm>
            <a:off x="1" y="78125"/>
            <a:ext cx="12191999" cy="472400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altLang="ko-KR" sz="2500" b="1" dirty="0">
                <a:solidFill>
                  <a:schemeClr val="dk1"/>
                </a:solidFill>
                <a:latin typeface="맑은 고딕"/>
                <a:ea typeface="맑은 고딕"/>
                <a:cs typeface="맑은 고딕"/>
                <a:sym typeface="맑은 고딕"/>
              </a:rPr>
              <a:t> 01. </a:t>
            </a:r>
            <a:r>
              <a:rPr lang="ko-KR" altLang="en-US" sz="2500" b="1" dirty="0">
                <a:solidFill>
                  <a:schemeClr val="dk1"/>
                </a:solidFill>
                <a:latin typeface="맑은 고딕"/>
                <a:ea typeface="맑은 고딕"/>
                <a:cs typeface="맑은 고딕"/>
                <a:sym typeface="맑은 고딕"/>
              </a:rPr>
              <a:t>시트 구성 및 용도</a:t>
            </a:r>
            <a:endParaRPr lang="en-US" altLang="ko-KR" sz="2500" b="1" dirty="0">
              <a:solidFill>
                <a:schemeClr val="dk1"/>
              </a:solidFill>
              <a:latin typeface="맑은 고딕"/>
              <a:ea typeface="맑은 고딕"/>
              <a:cs typeface="맑은 고딕"/>
              <a:sym typeface="맑은 고딕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F4C37282-9FD3-7AC9-A86F-830516F8CA5D}"/>
              </a:ext>
            </a:extLst>
          </p:cNvPr>
          <p:cNvSpPr txBox="1"/>
          <p:nvPr/>
        </p:nvSpPr>
        <p:spPr>
          <a:xfrm>
            <a:off x="2401003" y="697299"/>
            <a:ext cx="1276760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b="1">
                <a:solidFill>
                  <a:schemeClr val="bg1"/>
                </a:solidFill>
              </a:rPr>
              <a:t>This week</a:t>
            </a:r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352E04CE-02D8-DD6A-F6E2-E887840F3082}"/>
              </a:ext>
            </a:extLst>
          </p:cNvPr>
          <p:cNvSpPr txBox="1"/>
          <p:nvPr/>
        </p:nvSpPr>
        <p:spPr>
          <a:xfrm>
            <a:off x="8435690" y="697299"/>
            <a:ext cx="1355307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b="1">
                <a:solidFill>
                  <a:schemeClr val="bg1"/>
                </a:solidFill>
              </a:rPr>
              <a:t>Next week</a:t>
            </a:r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926A27B-DCA9-6A69-3F6C-6D2F15371960}"/>
              </a:ext>
            </a:extLst>
          </p:cNvPr>
          <p:cNvSpPr txBox="1"/>
          <p:nvPr/>
        </p:nvSpPr>
        <p:spPr>
          <a:xfrm>
            <a:off x="148856" y="831348"/>
            <a:ext cx="11090960" cy="6106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ko-KR" sz="1200" dirty="0"/>
              <a:t>5. </a:t>
            </a:r>
            <a:r>
              <a:rPr lang="ko-KR" altLang="en-US" sz="1200" dirty="0"/>
              <a:t>공유용</a:t>
            </a:r>
            <a:r>
              <a:rPr lang="en-US" altLang="ko-KR" sz="1200" dirty="0"/>
              <a:t>_</a:t>
            </a:r>
            <a:r>
              <a:rPr lang="ko-KR" altLang="en-US" sz="1200" dirty="0"/>
              <a:t>결과리스트 </a:t>
            </a:r>
            <a:r>
              <a:rPr lang="en-US" altLang="ko-KR" sz="1200" dirty="0"/>
              <a:t>: </a:t>
            </a:r>
            <a:r>
              <a:rPr lang="ko-KR" altLang="en-US" sz="1200" dirty="0"/>
              <a:t>기존 공유용 시트와 동일한 용도라고 생각하시면 되고</a:t>
            </a:r>
            <a:r>
              <a:rPr lang="en-US" altLang="ko-KR" sz="1200" dirty="0"/>
              <a:t>, </a:t>
            </a:r>
            <a:r>
              <a:rPr lang="ko-KR" altLang="en-US" sz="1200" dirty="0"/>
              <a:t>이 곳도 시트 보호 </a:t>
            </a:r>
            <a:r>
              <a:rPr lang="ko-KR" altLang="en-US" sz="1200" dirty="0" err="1"/>
              <a:t>설정해두었습니다</a:t>
            </a:r>
            <a:r>
              <a:rPr lang="en-US" altLang="ko-KR" sz="1200" dirty="0"/>
              <a:t>.(admin </a:t>
            </a:r>
            <a:r>
              <a:rPr lang="ko-KR" altLang="en-US" sz="1200" dirty="0"/>
              <a:t>계정 편집권한 없음</a:t>
            </a:r>
            <a:r>
              <a:rPr lang="en-US" altLang="ko-KR" sz="1200" dirty="0"/>
              <a:t>)</a:t>
            </a:r>
          </a:p>
          <a:p>
            <a:pPr>
              <a:lnSpc>
                <a:spcPct val="150000"/>
              </a:lnSpc>
              <a:defRPr/>
            </a:pPr>
            <a:r>
              <a:rPr lang="ko-KR" altLang="en-US" sz="1200" dirty="0"/>
              <a:t>측정값 입력시트에 결과값이 입력되면 자동으로 공유용</a:t>
            </a:r>
            <a:r>
              <a:rPr lang="en-US" altLang="ko-KR" sz="1200" dirty="0"/>
              <a:t>_</a:t>
            </a:r>
            <a:r>
              <a:rPr lang="ko-KR" altLang="en-US" sz="1200" dirty="0"/>
              <a:t>결과리스트에 내용이 생성되게 되어있습니다</a:t>
            </a:r>
            <a:r>
              <a:rPr lang="en-US" altLang="ko-KR" sz="1200" dirty="0"/>
              <a:t>. </a:t>
            </a:r>
            <a:r>
              <a:rPr lang="ko-KR" altLang="en-US" sz="1200" dirty="0" err="1"/>
              <a:t>슬랙봇은</a:t>
            </a:r>
            <a:r>
              <a:rPr lang="ko-KR" altLang="en-US" sz="1200" dirty="0"/>
              <a:t> 이 내용을 바탕으로 커머스에 자동 공유합니다</a:t>
            </a:r>
            <a:r>
              <a:rPr lang="en-US" altLang="ko-KR" sz="1200" dirty="0"/>
              <a:t>.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878095AF-4A4B-CC9A-340F-A3D5DA23AE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43805"/>
            <a:ext cx="12192000" cy="5236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120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2DFBBD-1A8B-ABBB-21B2-35D0A794D4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90;p1">
            <a:extLst>
              <a:ext uri="{FF2B5EF4-FFF2-40B4-BE49-F238E27FC236}">
                <a16:creationId xmlns:a16="http://schemas.microsoft.com/office/drawing/2014/main" id="{C9411D17-1348-3983-02DF-12D114EEC4E5}"/>
              </a:ext>
            </a:extLst>
          </p:cNvPr>
          <p:cNvSpPr txBox="1"/>
          <p:nvPr/>
        </p:nvSpPr>
        <p:spPr>
          <a:xfrm>
            <a:off x="1" y="78125"/>
            <a:ext cx="12191999" cy="472400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altLang="ko-KR" sz="2500" b="1" dirty="0">
                <a:solidFill>
                  <a:schemeClr val="dk1"/>
                </a:solidFill>
                <a:latin typeface="맑은 고딕"/>
                <a:ea typeface="맑은 고딕"/>
                <a:cs typeface="맑은 고딕"/>
                <a:sym typeface="맑은 고딕"/>
              </a:rPr>
              <a:t> 01. </a:t>
            </a:r>
            <a:r>
              <a:rPr lang="ko-KR" altLang="en-US" sz="2500" b="1" dirty="0">
                <a:solidFill>
                  <a:schemeClr val="dk1"/>
                </a:solidFill>
                <a:latin typeface="맑은 고딕"/>
                <a:ea typeface="맑은 고딕"/>
                <a:cs typeface="맑은 고딕"/>
                <a:sym typeface="맑은 고딕"/>
              </a:rPr>
              <a:t>시트 구성 및 용도</a:t>
            </a:r>
            <a:endParaRPr lang="en-US" altLang="ko-KR" sz="2500" b="1" dirty="0">
              <a:solidFill>
                <a:schemeClr val="dk1"/>
              </a:solidFill>
              <a:latin typeface="맑은 고딕"/>
              <a:ea typeface="맑은 고딕"/>
              <a:cs typeface="맑은 고딕"/>
              <a:sym typeface="맑은 고딕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70BAB4CB-6C6A-24DE-5B4C-C34DAA75E426}"/>
              </a:ext>
            </a:extLst>
          </p:cNvPr>
          <p:cNvSpPr txBox="1"/>
          <p:nvPr/>
        </p:nvSpPr>
        <p:spPr>
          <a:xfrm>
            <a:off x="2401003" y="697299"/>
            <a:ext cx="1276760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b="1">
                <a:solidFill>
                  <a:schemeClr val="bg1"/>
                </a:solidFill>
              </a:rPr>
              <a:t>This week</a:t>
            </a:r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7BECDBC-9549-23EB-258A-C95A11584E93}"/>
              </a:ext>
            </a:extLst>
          </p:cNvPr>
          <p:cNvSpPr txBox="1"/>
          <p:nvPr/>
        </p:nvSpPr>
        <p:spPr>
          <a:xfrm>
            <a:off x="8435690" y="697299"/>
            <a:ext cx="1355307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b="1">
                <a:solidFill>
                  <a:schemeClr val="bg1"/>
                </a:solidFill>
              </a:rPr>
              <a:t>Next week</a:t>
            </a:r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A455C77-52E0-5547-DE3C-89FC660F44D6}"/>
              </a:ext>
            </a:extLst>
          </p:cNvPr>
          <p:cNvSpPr txBox="1"/>
          <p:nvPr/>
        </p:nvSpPr>
        <p:spPr>
          <a:xfrm>
            <a:off x="148856" y="831348"/>
            <a:ext cx="11090960" cy="6106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ko-KR" sz="1200" dirty="0"/>
              <a:t>6. </a:t>
            </a:r>
            <a:r>
              <a:rPr lang="ko-KR" altLang="en-US" sz="1200" dirty="0"/>
              <a:t>당도누적시트 </a:t>
            </a:r>
            <a:r>
              <a:rPr lang="en-US" altLang="ko-KR" sz="1200" dirty="0"/>
              <a:t>: </a:t>
            </a:r>
            <a:r>
              <a:rPr lang="ko-KR" altLang="en-US" sz="1200" dirty="0"/>
              <a:t>기존 당도 파괴</a:t>
            </a:r>
            <a:r>
              <a:rPr lang="en-US" altLang="ko-KR" sz="1200" dirty="0"/>
              <a:t>,</a:t>
            </a:r>
            <a:r>
              <a:rPr lang="ko-KR" altLang="en-US" sz="1200" dirty="0" err="1"/>
              <a:t>비파괴</a:t>
            </a:r>
            <a:r>
              <a:rPr lang="ko-KR" altLang="en-US" sz="1200" dirty="0"/>
              <a:t> 누적 기록해두는 시트라고 보시면 됩니다</a:t>
            </a:r>
            <a:r>
              <a:rPr lang="en-US" altLang="ko-KR" sz="1200" dirty="0"/>
              <a:t>. </a:t>
            </a:r>
            <a:r>
              <a:rPr lang="ko-KR" altLang="en-US" sz="1200" dirty="0"/>
              <a:t>아마 오랫동안 누적이 되게 되면 용량이 많이 </a:t>
            </a:r>
            <a:r>
              <a:rPr lang="ko-KR" altLang="en-US" sz="1200" dirty="0" err="1"/>
              <a:t>커질텐데</a:t>
            </a:r>
            <a:r>
              <a:rPr lang="en-US" altLang="ko-KR" sz="1200" dirty="0"/>
              <a:t>, </a:t>
            </a:r>
            <a:r>
              <a:rPr lang="ko-KR" altLang="en-US" sz="1200" dirty="0"/>
              <a:t>분기별로 혹은 반기별로 해서 엑셀파일로 따로 누적 저장 하면서 이용하면 용량 문제는 없을 것 같습니다</a:t>
            </a:r>
            <a:r>
              <a:rPr lang="en-US" altLang="ko-KR" sz="1200" dirty="0"/>
              <a:t>.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9914794B-4D4B-DA18-B320-EA0F66C5F4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76012"/>
            <a:ext cx="12192000" cy="5124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919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AB470B-B652-66E2-FF63-2F3B643285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90;p1">
            <a:extLst>
              <a:ext uri="{FF2B5EF4-FFF2-40B4-BE49-F238E27FC236}">
                <a16:creationId xmlns:a16="http://schemas.microsoft.com/office/drawing/2014/main" id="{99B7FA04-671F-F51A-C716-BB9F7CDA9714}"/>
              </a:ext>
            </a:extLst>
          </p:cNvPr>
          <p:cNvSpPr txBox="1"/>
          <p:nvPr/>
        </p:nvSpPr>
        <p:spPr>
          <a:xfrm>
            <a:off x="1" y="78125"/>
            <a:ext cx="12191999" cy="472400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altLang="ko-KR" sz="2500" b="1" dirty="0">
                <a:solidFill>
                  <a:schemeClr val="dk1"/>
                </a:solidFill>
                <a:latin typeface="맑은 고딕"/>
                <a:ea typeface="맑은 고딕"/>
                <a:cs typeface="맑은 고딕"/>
                <a:sym typeface="맑은 고딕"/>
              </a:rPr>
              <a:t> 01. </a:t>
            </a:r>
            <a:r>
              <a:rPr lang="ko-KR" altLang="en-US" sz="2500" b="1" dirty="0">
                <a:solidFill>
                  <a:schemeClr val="dk1"/>
                </a:solidFill>
                <a:latin typeface="맑은 고딕"/>
                <a:ea typeface="맑은 고딕"/>
                <a:cs typeface="맑은 고딕"/>
                <a:sym typeface="맑은 고딕"/>
              </a:rPr>
              <a:t>시트 구성 및 용도</a:t>
            </a:r>
            <a:endParaRPr lang="en-US" altLang="ko-KR" sz="2500" b="1" dirty="0">
              <a:solidFill>
                <a:schemeClr val="dk1"/>
              </a:solidFill>
              <a:latin typeface="맑은 고딕"/>
              <a:ea typeface="맑은 고딕"/>
              <a:cs typeface="맑은 고딕"/>
              <a:sym typeface="맑은 고딕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9F38BF2-CAE9-4890-DC9F-5CAFE135B895}"/>
              </a:ext>
            </a:extLst>
          </p:cNvPr>
          <p:cNvSpPr txBox="1"/>
          <p:nvPr/>
        </p:nvSpPr>
        <p:spPr>
          <a:xfrm>
            <a:off x="2401003" y="697299"/>
            <a:ext cx="1276760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b="1">
                <a:solidFill>
                  <a:schemeClr val="bg1"/>
                </a:solidFill>
              </a:rPr>
              <a:t>This week</a:t>
            </a:r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C037298-F144-0D75-9C6A-8270F7364B1B}"/>
              </a:ext>
            </a:extLst>
          </p:cNvPr>
          <p:cNvSpPr txBox="1"/>
          <p:nvPr/>
        </p:nvSpPr>
        <p:spPr>
          <a:xfrm>
            <a:off x="8435690" y="697299"/>
            <a:ext cx="1355307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b="1">
                <a:solidFill>
                  <a:schemeClr val="bg1"/>
                </a:solidFill>
              </a:rPr>
              <a:t>Next week</a:t>
            </a:r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4CDCD11-8C9F-8ECC-35E3-ECE582676FB2}"/>
              </a:ext>
            </a:extLst>
          </p:cNvPr>
          <p:cNvSpPr txBox="1"/>
          <p:nvPr/>
        </p:nvSpPr>
        <p:spPr>
          <a:xfrm>
            <a:off x="148856" y="831348"/>
            <a:ext cx="11090960" cy="6106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ko-KR" sz="1200" dirty="0"/>
              <a:t>7. </a:t>
            </a:r>
            <a:r>
              <a:rPr lang="ko-KR" altLang="en-US" sz="1200" dirty="0" err="1"/>
              <a:t>비파괴</a:t>
            </a:r>
            <a:r>
              <a:rPr lang="en-US" altLang="ko-KR" sz="1200" dirty="0"/>
              <a:t>,</a:t>
            </a:r>
            <a:r>
              <a:rPr lang="ko-KR" altLang="en-US" sz="1200" dirty="0" err="1"/>
              <a:t>파괴당도기준</a:t>
            </a:r>
            <a:r>
              <a:rPr lang="ko-KR" altLang="en-US" sz="1200" dirty="0"/>
              <a:t> </a:t>
            </a:r>
            <a:r>
              <a:rPr lang="en-US" altLang="ko-KR" sz="1200" dirty="0"/>
              <a:t>: </a:t>
            </a:r>
            <a:r>
              <a:rPr lang="ko-KR" altLang="en-US" sz="1200" dirty="0"/>
              <a:t>기존 당도 기준 리스트라고 생각하시면 되고</a:t>
            </a:r>
            <a:r>
              <a:rPr lang="en-US" altLang="ko-KR" sz="1200" dirty="0"/>
              <a:t>, </a:t>
            </a:r>
            <a:r>
              <a:rPr lang="ko-KR" altLang="en-US" sz="1200" dirty="0" err="1"/>
              <a:t>비파괴</a:t>
            </a:r>
            <a:r>
              <a:rPr lang="en-US" altLang="ko-KR" sz="1200" dirty="0"/>
              <a:t>, </a:t>
            </a:r>
            <a:r>
              <a:rPr lang="ko-KR" altLang="en-US" sz="1200" dirty="0"/>
              <a:t>파괴 나누어 두었습니다</a:t>
            </a:r>
            <a:r>
              <a:rPr lang="en-US" altLang="ko-KR" sz="1200" dirty="0"/>
              <a:t>. </a:t>
            </a:r>
            <a:r>
              <a:rPr lang="ko-KR" altLang="en-US" sz="1200" dirty="0"/>
              <a:t>기준 변경 및 신규 </a:t>
            </a:r>
            <a:r>
              <a:rPr lang="en-US" altLang="ko-KR" sz="1200" dirty="0" err="1"/>
              <a:t>sku</a:t>
            </a:r>
            <a:r>
              <a:rPr lang="en-US" altLang="ko-KR" sz="1200" dirty="0"/>
              <a:t> </a:t>
            </a:r>
            <a:r>
              <a:rPr lang="ko-KR" altLang="en-US" sz="1200" dirty="0"/>
              <a:t>추가 및 제거 시 해당 시트에 기입하면 됩니다</a:t>
            </a:r>
            <a:r>
              <a:rPr lang="en-US" altLang="ko-KR" sz="1200" dirty="0"/>
              <a:t>. </a:t>
            </a:r>
            <a:r>
              <a:rPr lang="ko-KR" altLang="en-US" sz="1200" b="1" i="1" u="sng" dirty="0"/>
              <a:t>평소에 </a:t>
            </a:r>
            <a:r>
              <a:rPr lang="ko-KR" altLang="en-US" sz="1200" b="1" i="1" u="sng" dirty="0" err="1"/>
              <a:t>숨김처리</a:t>
            </a:r>
            <a:r>
              <a:rPr lang="ko-KR" altLang="en-US" sz="1200" b="1" i="1" u="sng" dirty="0"/>
              <a:t> </a:t>
            </a:r>
            <a:r>
              <a:rPr lang="ko-KR" altLang="en-US" sz="1200" dirty="0"/>
              <a:t>해 두니 참고 부탁드립니다</a:t>
            </a:r>
            <a:r>
              <a:rPr lang="en-US" altLang="ko-KR" sz="1200" dirty="0"/>
              <a:t>. </a:t>
            </a:r>
            <a:r>
              <a:rPr lang="ko-KR" altLang="en-US" sz="1200" dirty="0"/>
              <a:t>우선 권한은 서연님과 저만 되어 있고 필요 시 추가 해드리겠습니다</a:t>
            </a:r>
            <a:r>
              <a:rPr lang="en-US" altLang="ko-KR" sz="1200" dirty="0"/>
              <a:t>.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A05624B0-22F1-342D-9298-C764AFA12F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856" y="1576013"/>
            <a:ext cx="11908465" cy="5086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704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20000000000000000000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20000000000000000000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389</TotalTime>
  <Words>662</Words>
  <Application>Microsoft Office PowerPoint</Application>
  <PresentationFormat>와이드스크린</PresentationFormat>
  <Paragraphs>80</Paragraphs>
  <Slides>19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19</vt:i4>
      </vt:variant>
    </vt:vector>
  </HeadingPairs>
  <TitlesOfParts>
    <vt:vector size="24" baseType="lpstr">
      <vt:lpstr>Gotham Bold</vt:lpstr>
      <vt:lpstr>각진펜 Bold</vt:lpstr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je-eun kim</dc:creator>
  <cp:lastModifiedBy>je-eun kim</cp:lastModifiedBy>
  <cp:revision>100</cp:revision>
  <dcterms:created xsi:type="dcterms:W3CDTF">2025-08-06T23:29:42Z</dcterms:created>
  <dcterms:modified xsi:type="dcterms:W3CDTF">2026-07-04T00:32:08Z</dcterms:modified>
  <cp:version>1000.0000.01</cp:version>
</cp:coreProperties>
</file>