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9" r:id="rId2"/>
    <p:sldId id="272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7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91705-6CE0-48B4-B9A6-80FE8D884BBB}" type="datetimeFigureOut">
              <a:rPr lang="ko-KR" altLang="en-US" smtClean="0"/>
              <a:t>2026-07-18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F57F3B-06B9-49C4-9AE8-CF5C5B3E828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8413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>
          <a:extLst>
            <a:ext uri="{FF2B5EF4-FFF2-40B4-BE49-F238E27FC236}">
              <a16:creationId xmlns:a16="http://schemas.microsoft.com/office/drawing/2014/main" id="{F974E3CE-E782-3924-3E26-DC8F1112F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99abb0ba51_2_19:notes">
            <a:extLst>
              <a:ext uri="{FF2B5EF4-FFF2-40B4-BE49-F238E27FC236}">
                <a16:creationId xmlns:a16="http://schemas.microsoft.com/office/drawing/2014/main" id="{EC028825-F9AB-5918-5224-C17F6DF5BB0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1347788"/>
            <a:ext cx="6462712" cy="36369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0" name="Google Shape;160;g399abb0ba51_2_19:notes">
            <a:extLst>
              <a:ext uri="{FF2B5EF4-FFF2-40B4-BE49-F238E27FC236}">
                <a16:creationId xmlns:a16="http://schemas.microsoft.com/office/drawing/2014/main" id="{7149CEF3-03E2-138F-B36F-3D4EB88A332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3473" y="5185628"/>
            <a:ext cx="5391000" cy="42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lgun Gothic"/>
              <a:buNone/>
            </a:pPr>
            <a:endParaRPr/>
          </a:p>
        </p:txBody>
      </p:sp>
      <p:sp>
        <p:nvSpPr>
          <p:cNvPr id="161" name="Google Shape;161;g399abb0ba51_2_19:notes">
            <a:extLst>
              <a:ext uri="{FF2B5EF4-FFF2-40B4-BE49-F238E27FC236}">
                <a16:creationId xmlns:a16="http://schemas.microsoft.com/office/drawing/2014/main" id="{307A3234-E9DF-C746-6995-2BDBC403740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15825" y="10236832"/>
            <a:ext cx="29205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lgun Gothic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67678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>
          <a:extLst>
            <a:ext uri="{FF2B5EF4-FFF2-40B4-BE49-F238E27FC236}">
              <a16:creationId xmlns:a16="http://schemas.microsoft.com/office/drawing/2014/main" id="{30393E1D-63E2-AB54-04AB-FCA31E576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99abb0ba51_2_19:notes">
            <a:extLst>
              <a:ext uri="{FF2B5EF4-FFF2-40B4-BE49-F238E27FC236}">
                <a16:creationId xmlns:a16="http://schemas.microsoft.com/office/drawing/2014/main" id="{0FD1DECB-4A7D-35A4-3D76-6059A3BF101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1347788"/>
            <a:ext cx="6462712" cy="36369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0" name="Google Shape;160;g399abb0ba51_2_19:notes">
            <a:extLst>
              <a:ext uri="{FF2B5EF4-FFF2-40B4-BE49-F238E27FC236}">
                <a16:creationId xmlns:a16="http://schemas.microsoft.com/office/drawing/2014/main" id="{D0E195FF-411F-BD6D-B906-82D4F71595A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3473" y="5185628"/>
            <a:ext cx="5391000" cy="42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lgun Gothic"/>
              <a:buNone/>
            </a:pPr>
            <a:endParaRPr/>
          </a:p>
        </p:txBody>
      </p:sp>
      <p:sp>
        <p:nvSpPr>
          <p:cNvPr id="161" name="Google Shape;161;g399abb0ba51_2_19:notes">
            <a:extLst>
              <a:ext uri="{FF2B5EF4-FFF2-40B4-BE49-F238E27FC236}">
                <a16:creationId xmlns:a16="http://schemas.microsoft.com/office/drawing/2014/main" id="{C60157A8-86BF-C76B-7669-4CB44452B51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15825" y="10236832"/>
            <a:ext cx="29205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lgun Gothic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06665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B635EC8-E2AD-7CD3-E2D9-DA8542157F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698C52EB-2B43-70DC-FCBC-B2A9208F72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4B1E2B1-55C0-BDE9-FEF3-E2B9C5BCC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9611-AEF9-4B5B-BDA2-0E37CCDFE345}" type="datetimeFigureOut">
              <a:rPr lang="ko-KR" altLang="en-US" smtClean="0"/>
              <a:t>2026-07-18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B8BC5F0-D888-1340-4E79-4FC15951A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61E4CF3-8B7D-6F09-ADD8-1BE37D263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9AC93-94A4-4733-8545-7AF5F5C0FE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09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ED510AA-B0EE-7FB5-DA7D-4DC14DCEB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E09D676-C441-8619-B0AF-23DA52F6E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E692176-A99F-A248-E09D-EDDB5C44B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9611-AEF9-4B5B-BDA2-0E37CCDFE345}" type="datetimeFigureOut">
              <a:rPr lang="ko-KR" altLang="en-US" smtClean="0"/>
              <a:t>2026-07-18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1C2FBF6-DE88-3FD3-B3BE-44D329BD1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920475F-CCB5-FA12-7D1B-C78632271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9AC93-94A4-4733-8545-7AF5F5C0FE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6889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6C206F51-3B7F-F0C4-02AF-8CC701D5A9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4DFCB09-5AC2-90B0-4C6A-D78708131A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158F010-4DFD-0BE9-DA37-88283F21B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9611-AEF9-4B5B-BDA2-0E37CCDFE345}" type="datetimeFigureOut">
              <a:rPr lang="ko-KR" altLang="en-US" smtClean="0"/>
              <a:t>2026-07-18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A3087C5-6A8C-3EE3-13FB-84B652730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077EA5B-71E9-05DD-D19E-D10484C5C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9AC93-94A4-4733-8545-7AF5F5C0FE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7959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930DD7C-1C85-EF74-AA86-C4E4EB3CC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D29E09B-F181-3132-694A-0F3E8EC036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D1D02E7-7E76-B259-23E6-424650D75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9611-AEF9-4B5B-BDA2-0E37CCDFE345}" type="datetimeFigureOut">
              <a:rPr lang="ko-KR" altLang="en-US" smtClean="0"/>
              <a:t>2026-07-18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0D3F0A3-6577-7D21-7835-92D38E4C5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2CD3757-B56C-022E-D96E-F0F4E5B6E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9AC93-94A4-4733-8545-7AF5F5C0FE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581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4C426E7-ECAB-E093-5055-8D3EC8BCF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0CF5460-5B28-9C0D-D295-75FF9D0B4B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76FF425-5616-CDDB-588B-B59355029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9611-AEF9-4B5B-BDA2-0E37CCDFE345}" type="datetimeFigureOut">
              <a:rPr lang="ko-KR" altLang="en-US" smtClean="0"/>
              <a:t>2026-07-18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9AC7664-3B22-DB7C-F677-2A0C1E849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2D29CF2-0CF9-1504-2DCE-7FEC5E60B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9AC93-94A4-4733-8545-7AF5F5C0FE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1179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70F7026-E151-557D-7C7E-CD5E0D374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4D39AB0-7DC1-E0ED-8318-222AB6F6AC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3A3A618-0760-B28D-1FF0-32FC9EF139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BB6CD9D-55BC-BAEC-7728-14AA36DC4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9611-AEF9-4B5B-BDA2-0E37CCDFE345}" type="datetimeFigureOut">
              <a:rPr lang="ko-KR" altLang="en-US" smtClean="0"/>
              <a:t>2026-07-18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2D76109-A610-C839-019B-448770B0E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5F10A6F-1A1A-6E85-E90C-E9C1DAC14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9AC93-94A4-4733-8545-7AF5F5C0FE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2585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AC6639E-744B-377B-277E-23A49C83D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D1F587C-3CD1-A592-261A-B7E94CD54A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FCFD674C-CAE8-C4C1-98C6-C6DFACE55C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1057C22D-9306-74E7-839F-6C7C77B495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D9F4EFC4-8D3F-A1CB-C49C-563C918017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AC8758D0-46F3-F062-7AE7-36B963284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9611-AEF9-4B5B-BDA2-0E37CCDFE345}" type="datetimeFigureOut">
              <a:rPr lang="ko-KR" altLang="en-US" smtClean="0"/>
              <a:t>2026-07-18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12FA1793-ED59-DE0F-AA5B-40B83B70E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ABEF658E-29A9-9A0A-77D5-81EFD90A8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9AC93-94A4-4733-8545-7AF5F5C0FE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3337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0356105-1E28-7776-D04F-865DDF8AF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F5A9D548-30E4-B51F-05C9-D05EC8231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9611-AEF9-4B5B-BDA2-0E37CCDFE345}" type="datetimeFigureOut">
              <a:rPr lang="ko-KR" altLang="en-US" smtClean="0"/>
              <a:t>2026-07-18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9DD7CEF3-8F78-ADEF-564C-BB64AE141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7A961952-5152-28FF-AFA8-AFCACC73C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9AC93-94A4-4733-8545-7AF5F5C0FE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7271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C5FBD512-AE7C-72E4-D49C-3B6DAD770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9611-AEF9-4B5B-BDA2-0E37CCDFE345}" type="datetimeFigureOut">
              <a:rPr lang="ko-KR" altLang="en-US" smtClean="0"/>
              <a:t>2026-07-18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EA05E7CF-7C08-28E9-CF82-9EBD710DA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1D8C6EA-B635-BA2F-C589-31FE2FD68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9AC93-94A4-4733-8545-7AF5F5C0FE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6733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19EBBA9-0446-6CAB-88A9-DA6869AB7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54A2A74-EF1F-8290-71A5-51D70C2B1D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8BADAC0-2B42-0CAC-4E4C-4D865A2B04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D732B94-ADD9-824C-236D-536D0038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9611-AEF9-4B5B-BDA2-0E37CCDFE345}" type="datetimeFigureOut">
              <a:rPr lang="ko-KR" altLang="en-US" smtClean="0"/>
              <a:t>2026-07-18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9F5C608-936F-A4B5-7B1A-FE2E9542E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F03B3C8-99AD-6507-9331-241967243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9AC93-94A4-4733-8545-7AF5F5C0FE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7416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57C0290-515C-AE40-32E0-A63F9BF0C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CB1E6D6-AD7A-F593-86A0-9BED6674D2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D1C20E0-C40D-8660-0B72-607D56C5ED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A02E752-EB0B-0C15-4E67-9FFB37178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9611-AEF9-4B5B-BDA2-0E37CCDFE345}" type="datetimeFigureOut">
              <a:rPr lang="ko-KR" altLang="en-US" smtClean="0"/>
              <a:t>2026-07-18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34EEF48-D9F8-2B0B-0147-3616450E8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D883BE0-659A-D0F8-E311-90909CAF6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9AC93-94A4-4733-8545-7AF5F5C0FE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5748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BC080C2B-0FF0-DF10-7894-CDC2DA387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CB2F24B-611E-4669-6F8C-E4631CA055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B01A50A-4D93-C06E-5B81-63A8BB3BF6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C999611-AEF9-4B5B-BDA2-0E37CCDFE345}" type="datetimeFigureOut">
              <a:rPr lang="ko-KR" altLang="en-US" smtClean="0"/>
              <a:t>2026-07-18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64C995E-68F6-4439-D5A8-B3B4325E37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15E4698-12D5-275E-6DD6-F340D9BCB9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79AC93-94A4-4733-8545-7AF5F5C0FE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5549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>
          <a:extLst>
            <a:ext uri="{FF2B5EF4-FFF2-40B4-BE49-F238E27FC236}">
              <a16:creationId xmlns:a16="http://schemas.microsoft.com/office/drawing/2014/main" id="{D6F9C151-98CF-58C3-A4A2-C6812A30B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4" name="Google Shape;164;p15">
            <a:extLst>
              <a:ext uri="{FF2B5EF4-FFF2-40B4-BE49-F238E27FC236}">
                <a16:creationId xmlns:a16="http://schemas.microsoft.com/office/drawing/2014/main" id="{7407C472-C0F1-8EB9-B55B-8B4101ED8AFC}"/>
              </a:ext>
            </a:extLst>
          </p:cNvPr>
          <p:cNvCxnSpPr/>
          <p:nvPr/>
        </p:nvCxnSpPr>
        <p:spPr>
          <a:xfrm>
            <a:off x="0" y="727786"/>
            <a:ext cx="12192000" cy="0"/>
          </a:xfrm>
          <a:prstGeom prst="straightConnector1">
            <a:avLst/>
          </a:prstGeom>
          <a:noFill/>
          <a:ln w="381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65" name="Google Shape;165;p15">
            <a:extLst>
              <a:ext uri="{FF2B5EF4-FFF2-40B4-BE49-F238E27FC236}">
                <a16:creationId xmlns:a16="http://schemas.microsoft.com/office/drawing/2014/main" id="{066916AE-038E-B148-D6AA-68096393424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53130" y="8090"/>
            <a:ext cx="1123001" cy="64633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63;p15">
            <a:extLst>
              <a:ext uri="{FF2B5EF4-FFF2-40B4-BE49-F238E27FC236}">
                <a16:creationId xmlns:a16="http://schemas.microsoft.com/office/drawing/2014/main" id="{0B98F0D7-C758-BB04-07F9-8DDD647624C3}"/>
              </a:ext>
            </a:extLst>
          </p:cNvPr>
          <p:cNvSpPr txBox="1"/>
          <p:nvPr/>
        </p:nvSpPr>
        <p:spPr>
          <a:xfrm>
            <a:off x="1" y="123778"/>
            <a:ext cx="121920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ko-KR" altLang="en-US" sz="25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수박 당도 기준 </a:t>
            </a:r>
            <a:r>
              <a:rPr lang="en-US" altLang="ko-KR" sz="25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11brix</a:t>
            </a:r>
            <a:r>
              <a:rPr lang="ko-KR" altLang="en-US" sz="25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상향 제안의 건</a:t>
            </a:r>
            <a:endParaRPr sz="2500" b="1" i="0" u="none" strike="noStrike" cap="none" dirty="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13FD15CB-2DCF-9FA0-06C4-F2991A6FAAAB}"/>
              </a:ext>
            </a:extLst>
          </p:cNvPr>
          <p:cNvCxnSpPr>
            <a:cxnSpLocks/>
          </p:cNvCxnSpPr>
          <p:nvPr/>
        </p:nvCxnSpPr>
        <p:spPr>
          <a:xfrm>
            <a:off x="6096000" y="831045"/>
            <a:ext cx="51940" cy="6130214"/>
          </a:xfrm>
          <a:prstGeom prst="line">
            <a:avLst/>
          </a:prstGeom>
          <a:ln w="6350" cap="flat" cmpd="sng" algn="ctr">
            <a:solidFill>
              <a:schemeClr val="bg1">
                <a:lumMod val="65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8" name="Google Shape;167;p15">
            <a:extLst>
              <a:ext uri="{FF2B5EF4-FFF2-40B4-BE49-F238E27FC236}">
                <a16:creationId xmlns:a16="http://schemas.microsoft.com/office/drawing/2014/main" id="{1CF73FB7-DDF2-2C0A-9DD3-DD9DCDC60FFD}"/>
              </a:ext>
            </a:extLst>
          </p:cNvPr>
          <p:cNvSpPr txBox="1"/>
          <p:nvPr/>
        </p:nvSpPr>
        <p:spPr>
          <a:xfrm>
            <a:off x="210233" y="932490"/>
            <a:ext cx="4417468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1.</a:t>
            </a:r>
            <a:r>
              <a:rPr lang="ko-KR" altLang="en-US" sz="1200" b="1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 수박 </a:t>
            </a:r>
            <a:r>
              <a:rPr lang="en-US" altLang="ko-KR" sz="1200" b="1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VOC </a:t>
            </a:r>
            <a:r>
              <a:rPr lang="ko-KR" altLang="en-US" sz="1200" b="1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주요 사유 </a:t>
            </a:r>
            <a:r>
              <a:rPr lang="en-US" altLang="ko-KR" sz="1200" b="1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1</a:t>
            </a:r>
            <a:r>
              <a:rPr lang="ko-KR" altLang="en-US" sz="1200" b="1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위 </a:t>
            </a:r>
            <a:r>
              <a:rPr lang="en-US" altLang="ko-KR" sz="1200" b="1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: </a:t>
            </a:r>
            <a:r>
              <a:rPr lang="ko-KR" altLang="en-US" sz="1200" b="1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관능</a:t>
            </a:r>
            <a:endParaRPr sz="1200" b="0" i="0" u="none" strike="noStrike" cap="none" dirty="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" name="Google Shape;167;p15">
            <a:extLst>
              <a:ext uri="{FF2B5EF4-FFF2-40B4-BE49-F238E27FC236}">
                <a16:creationId xmlns:a16="http://schemas.microsoft.com/office/drawing/2014/main" id="{008F154E-F197-50F3-1A6C-CA59BFA1EE58}"/>
              </a:ext>
            </a:extLst>
          </p:cNvPr>
          <p:cNvSpPr txBox="1"/>
          <p:nvPr/>
        </p:nvSpPr>
        <p:spPr>
          <a:xfrm>
            <a:off x="210233" y="3484498"/>
            <a:ext cx="4417468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00" b="1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2. </a:t>
            </a:r>
            <a:r>
              <a:rPr lang="ko-KR" altLang="en-US" sz="1200" b="1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경쟁사 분석</a:t>
            </a:r>
            <a:r>
              <a:rPr lang="en-US" sz="1200" b="1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 </a:t>
            </a:r>
            <a:endParaRPr sz="1200" b="0" i="0" u="none" strike="noStrike" cap="none" dirty="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8FC906B1-A562-3F95-A5CE-033232FB56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524" y="3843572"/>
            <a:ext cx="5675491" cy="2035530"/>
          </a:xfrm>
          <a:prstGeom prst="rect">
            <a:avLst/>
          </a:prstGeom>
        </p:spPr>
      </p:pic>
      <p:sp>
        <p:nvSpPr>
          <p:cNvPr id="20" name="Google Shape;167;p15">
            <a:extLst>
              <a:ext uri="{FF2B5EF4-FFF2-40B4-BE49-F238E27FC236}">
                <a16:creationId xmlns:a16="http://schemas.microsoft.com/office/drawing/2014/main" id="{F14FC550-2B08-E98A-764D-2D0B346930E0}"/>
              </a:ext>
            </a:extLst>
          </p:cNvPr>
          <p:cNvSpPr txBox="1"/>
          <p:nvPr/>
        </p:nvSpPr>
        <p:spPr>
          <a:xfrm>
            <a:off x="149755" y="6012728"/>
            <a:ext cx="5756297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ko-KR" altLang="en-US" sz="1050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→ </a:t>
            </a:r>
            <a:r>
              <a:rPr lang="ko-KR" altLang="en-US" sz="1050" b="1" i="0" u="none" strike="noStrike" cap="none" dirty="0" err="1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쿠팡</a:t>
            </a:r>
            <a:r>
              <a:rPr lang="ko-KR" altLang="en-US" sz="1050" b="1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 </a:t>
            </a:r>
            <a:r>
              <a:rPr lang="en-US" altLang="ko-KR" sz="1050" b="1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PB</a:t>
            </a:r>
            <a:r>
              <a:rPr lang="ko-KR" altLang="en-US" sz="1050" b="1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브랜드 </a:t>
            </a:r>
            <a:r>
              <a:rPr lang="en-US" altLang="ko-KR" sz="1050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‘</a:t>
            </a:r>
            <a:r>
              <a:rPr lang="ko-KR" altLang="en-US" sz="1050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곰곰</a:t>
            </a:r>
            <a:r>
              <a:rPr lang="en-US" altLang="ko-KR" sz="1050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’ </a:t>
            </a:r>
            <a:r>
              <a:rPr lang="ko-KR" altLang="en-US" sz="1050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의 경우 </a:t>
            </a:r>
            <a:r>
              <a:rPr lang="en-US" altLang="ko-KR" sz="1050" b="1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11brix</a:t>
            </a:r>
            <a:r>
              <a:rPr lang="ko-KR" altLang="en-US" sz="1050" b="1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로 판매</a:t>
            </a:r>
            <a:r>
              <a:rPr lang="ko-KR" altLang="en-US" sz="1050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되고 있음</a:t>
            </a:r>
            <a:endParaRPr lang="en-US" altLang="ko-KR" sz="1050" dirty="0">
              <a:solidFill>
                <a:srgbClr val="000000"/>
              </a:solidFill>
              <a:latin typeface="Arial"/>
              <a:ea typeface="Malgun Gothic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ko-KR" altLang="en-US" sz="1050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→ </a:t>
            </a:r>
            <a:r>
              <a:rPr lang="en-US" altLang="ko-KR" sz="1050" b="1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SSG, </a:t>
            </a:r>
            <a:r>
              <a:rPr lang="ko-KR" altLang="en-US" sz="1050" b="1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오아시스</a:t>
            </a:r>
            <a:r>
              <a:rPr lang="ko-KR" altLang="en-US" sz="1050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의</a:t>
            </a:r>
            <a:r>
              <a:rPr lang="ko-KR" altLang="en-US" sz="1050" b="1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 </a:t>
            </a:r>
            <a:r>
              <a:rPr lang="ko-KR" altLang="en-US" sz="1050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경우에도 </a:t>
            </a:r>
            <a:r>
              <a:rPr lang="ko-KR" altLang="en-US" sz="1050" b="1" i="0" u="none" strike="noStrike" cap="none" dirty="0" err="1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쿠팡과</a:t>
            </a:r>
            <a:r>
              <a:rPr lang="ko-KR" altLang="en-US" sz="1050" b="1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 </a:t>
            </a:r>
            <a:r>
              <a:rPr lang="ko-KR" altLang="en-US" sz="1050" b="1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동일한 기준</a:t>
            </a:r>
            <a:r>
              <a:rPr lang="ko-KR" altLang="en-US" sz="1050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으로</a:t>
            </a:r>
            <a:r>
              <a:rPr lang="ko-KR" altLang="en-US" sz="1050" b="1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 </a:t>
            </a:r>
            <a:r>
              <a:rPr lang="ko-KR" altLang="en-US" sz="1050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판매되고 있음</a:t>
            </a:r>
            <a:r>
              <a:rPr lang="en-US" altLang="ko-KR" sz="1050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.</a:t>
            </a:r>
            <a:endParaRPr sz="1050" i="0" u="none" strike="noStrike" cap="none" dirty="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2" name="Google Shape;167;p15">
            <a:extLst>
              <a:ext uri="{FF2B5EF4-FFF2-40B4-BE49-F238E27FC236}">
                <a16:creationId xmlns:a16="http://schemas.microsoft.com/office/drawing/2014/main" id="{591C1153-0EFE-EBC3-F579-53E2B2841AC7}"/>
              </a:ext>
            </a:extLst>
          </p:cNvPr>
          <p:cNvSpPr txBox="1"/>
          <p:nvPr/>
        </p:nvSpPr>
        <p:spPr>
          <a:xfrm>
            <a:off x="6147940" y="953284"/>
            <a:ext cx="4417468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00" b="1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3. </a:t>
            </a:r>
            <a:r>
              <a:rPr lang="ko-KR" altLang="en-US" sz="1200" b="1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자사 현황</a:t>
            </a:r>
            <a:endParaRPr sz="1200" b="0" i="0" u="none" strike="noStrike" cap="none" dirty="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pic>
        <p:nvPicPr>
          <p:cNvPr id="33" name="그림 32">
            <a:extLst>
              <a:ext uri="{FF2B5EF4-FFF2-40B4-BE49-F238E27FC236}">
                <a16:creationId xmlns:a16="http://schemas.microsoft.com/office/drawing/2014/main" id="{6B7297CE-17C8-5D34-3ACC-FCF5F1949D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97185" y="1143973"/>
            <a:ext cx="2292468" cy="1581148"/>
          </a:xfrm>
          <a:prstGeom prst="rect">
            <a:avLst/>
          </a:prstGeom>
        </p:spPr>
      </p:pic>
      <p:sp>
        <p:nvSpPr>
          <p:cNvPr id="35" name="Google Shape;167;p15">
            <a:extLst>
              <a:ext uri="{FF2B5EF4-FFF2-40B4-BE49-F238E27FC236}">
                <a16:creationId xmlns:a16="http://schemas.microsoft.com/office/drawing/2014/main" id="{D046C7C8-121D-92FA-7776-9CBB281BD78E}"/>
              </a:ext>
            </a:extLst>
          </p:cNvPr>
          <p:cNvSpPr txBox="1"/>
          <p:nvPr/>
        </p:nvSpPr>
        <p:spPr>
          <a:xfrm>
            <a:off x="6279852" y="2853576"/>
            <a:ext cx="5929760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ko-KR" altLang="en-US" sz="1050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→ 현재 자사몰에 판매되고 있는 </a:t>
            </a:r>
            <a:r>
              <a:rPr lang="ko-KR" altLang="en-US" sz="1050" b="1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수박</a:t>
            </a:r>
            <a:r>
              <a:rPr lang="ko-KR" altLang="en-US" sz="1050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은 </a:t>
            </a:r>
            <a:r>
              <a:rPr lang="ko-KR" altLang="en-US" sz="1050" b="1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모두</a:t>
            </a:r>
            <a:r>
              <a:rPr lang="ko-KR" altLang="en-US" sz="1050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 </a:t>
            </a:r>
            <a:r>
              <a:rPr lang="en-US" altLang="ko-KR" sz="1050" b="1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KF365 </a:t>
            </a:r>
            <a:r>
              <a:rPr lang="ko-KR" altLang="en-US" sz="1050" b="1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로 자사 </a:t>
            </a:r>
            <a:r>
              <a:rPr lang="en-US" altLang="ko-KR" sz="1050" b="1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PB</a:t>
            </a:r>
            <a:r>
              <a:rPr lang="ko-KR" altLang="en-US" sz="1050" b="1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상품에 해당</a:t>
            </a:r>
            <a:r>
              <a:rPr lang="ko-KR" altLang="en-US" sz="1050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되고</a:t>
            </a:r>
            <a:r>
              <a:rPr lang="ko-KR" altLang="en-US" sz="1050" b="1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 </a:t>
            </a:r>
            <a:r>
              <a:rPr lang="ko-KR" altLang="en-US" sz="1050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있음</a:t>
            </a:r>
            <a:r>
              <a:rPr lang="en-US" altLang="ko-KR" sz="1050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ko-KR" altLang="en-US" sz="1050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→ </a:t>
            </a:r>
            <a:r>
              <a:rPr lang="ko-KR" altLang="en-US" sz="1050" b="1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판매 컨텐츠 표기 당도와 실제 당도 관리 기준 상이</a:t>
            </a:r>
            <a:r>
              <a:rPr lang="en-US" altLang="ko-KR" sz="1050" b="1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,</a:t>
            </a:r>
            <a:r>
              <a:rPr lang="ko-KR" altLang="en-US" sz="1050" b="1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 허위광고 및 소비자 기만으로 법적 </a:t>
            </a:r>
            <a:r>
              <a:rPr lang="ko-KR" altLang="en-US" sz="1050" b="1" i="0" u="none" strike="noStrike" cap="none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리스크 발생 </a:t>
            </a:r>
            <a:r>
              <a:rPr lang="ko-KR" altLang="en-US" sz="1050" b="1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우려됨</a:t>
            </a:r>
            <a:r>
              <a:rPr lang="en-US" altLang="ko-KR" sz="1050" b="1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.</a:t>
            </a:r>
            <a:endParaRPr lang="en-US" altLang="ko-KR" sz="1050" b="1" i="0" u="none" strike="noStrike" cap="none" dirty="0">
              <a:solidFill>
                <a:srgbClr val="000000"/>
              </a:solidFill>
              <a:latin typeface="Arial"/>
              <a:ea typeface="Malgun Gothic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ko-KR" altLang="en-US" sz="1050" b="1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→ </a:t>
            </a:r>
            <a:r>
              <a:rPr lang="ko-KR" altLang="en-US" sz="1050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경쟁사 </a:t>
            </a:r>
            <a:r>
              <a:rPr lang="ko-KR" altLang="en-US" sz="1050" dirty="0" err="1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쿠팡</a:t>
            </a:r>
            <a:r>
              <a:rPr lang="ko-KR" altLang="en-US" sz="1050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 </a:t>
            </a:r>
            <a:r>
              <a:rPr lang="en-US" altLang="ko-KR" sz="1050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PB</a:t>
            </a:r>
            <a:r>
              <a:rPr lang="ko-KR" altLang="en-US" sz="1050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브랜드와의 관리 기준 상이하여 </a:t>
            </a:r>
            <a:r>
              <a:rPr lang="ko-KR" altLang="en-US" sz="1050" b="1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경쟁사로의 빠른 고객 이탈 우려됨</a:t>
            </a:r>
            <a:r>
              <a:rPr lang="en-US" altLang="ko-KR" sz="1050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.</a:t>
            </a:r>
            <a:r>
              <a:rPr lang="ko-KR" altLang="en-US" sz="1050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  </a:t>
            </a:r>
            <a:endParaRPr sz="1050" i="0" u="none" strike="noStrike" cap="none" dirty="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pic>
        <p:nvPicPr>
          <p:cNvPr id="37" name="그림 36">
            <a:extLst>
              <a:ext uri="{FF2B5EF4-FFF2-40B4-BE49-F238E27FC236}">
                <a16:creationId xmlns:a16="http://schemas.microsoft.com/office/drawing/2014/main" id="{A4FB5C97-4B1E-3D71-483F-5662415238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0744" y="1230243"/>
            <a:ext cx="3105715" cy="1648629"/>
          </a:xfrm>
          <a:prstGeom prst="rect">
            <a:avLst/>
          </a:prstGeom>
        </p:spPr>
      </p:pic>
      <p:sp>
        <p:nvSpPr>
          <p:cNvPr id="39" name="Google Shape;167;p15">
            <a:extLst>
              <a:ext uri="{FF2B5EF4-FFF2-40B4-BE49-F238E27FC236}">
                <a16:creationId xmlns:a16="http://schemas.microsoft.com/office/drawing/2014/main" id="{5FCD28E4-E1FD-9614-2E69-06D506C0FB13}"/>
              </a:ext>
            </a:extLst>
          </p:cNvPr>
          <p:cNvSpPr txBox="1"/>
          <p:nvPr/>
        </p:nvSpPr>
        <p:spPr>
          <a:xfrm>
            <a:off x="6175963" y="3722916"/>
            <a:ext cx="4417468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4. </a:t>
            </a:r>
            <a:r>
              <a:rPr lang="ko-KR" altLang="en-US" sz="1200" b="1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수박 </a:t>
            </a:r>
            <a:r>
              <a:rPr lang="ko-KR" altLang="en-US" sz="1200" b="1" i="0" u="none" strike="noStrike" cap="none" dirty="0" err="1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파괴검품</a:t>
            </a:r>
            <a:r>
              <a:rPr lang="ko-KR" altLang="en-US" sz="1200" b="1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 결과</a:t>
            </a:r>
            <a:endParaRPr sz="1200" b="0" i="0" u="none" strike="noStrike" cap="none" dirty="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pic>
        <p:nvPicPr>
          <p:cNvPr id="41" name="그림 40">
            <a:extLst>
              <a:ext uri="{FF2B5EF4-FFF2-40B4-BE49-F238E27FC236}">
                <a16:creationId xmlns:a16="http://schemas.microsoft.com/office/drawing/2014/main" id="{9789142F-454A-94D0-41E4-611ABE7384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6633" y="1436730"/>
            <a:ext cx="5559419" cy="1541529"/>
          </a:xfrm>
          <a:prstGeom prst="rect">
            <a:avLst/>
          </a:prstGeom>
        </p:spPr>
      </p:pic>
      <p:sp>
        <p:nvSpPr>
          <p:cNvPr id="43" name="Google Shape;167;p15">
            <a:extLst>
              <a:ext uri="{FF2B5EF4-FFF2-40B4-BE49-F238E27FC236}">
                <a16:creationId xmlns:a16="http://schemas.microsoft.com/office/drawing/2014/main" id="{8E7E2B63-115D-E355-A46C-3BA28033109D}"/>
              </a:ext>
            </a:extLst>
          </p:cNvPr>
          <p:cNvSpPr txBox="1"/>
          <p:nvPr/>
        </p:nvSpPr>
        <p:spPr>
          <a:xfrm>
            <a:off x="6279852" y="4061158"/>
            <a:ext cx="5434460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ko-KR" altLang="en-US" sz="1100" b="1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측정 기간 </a:t>
            </a:r>
            <a:r>
              <a:rPr lang="en-US" altLang="ko-KR" sz="1100" b="1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: </a:t>
            </a:r>
            <a:r>
              <a:rPr lang="en-US" altLang="ko-KR" sz="1100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2026.06.10 ~ 2026.07.06</a:t>
            </a:r>
          </a:p>
          <a:p>
            <a:pPr marL="171450" lvl="0" indent="-171450"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ko-KR" altLang="en-US" sz="1100" b="1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평가 방법 </a:t>
            </a:r>
            <a:r>
              <a:rPr lang="en-US" altLang="ko-KR" sz="1100" b="1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: </a:t>
            </a:r>
            <a:r>
              <a:rPr lang="ko-KR" altLang="ko-KR" sz="1050" dirty="0">
                <a:latin typeface="+mj-ea"/>
                <a:ea typeface="+mj-ea"/>
              </a:rPr>
              <a:t>단맛, 향, </a:t>
            </a:r>
            <a:r>
              <a:rPr lang="ko-KR" altLang="ko-KR" sz="1050" dirty="0" err="1">
                <a:latin typeface="+mj-ea"/>
                <a:ea typeface="+mj-ea"/>
              </a:rPr>
              <a:t>식감</a:t>
            </a:r>
            <a:r>
              <a:rPr lang="ko-KR" altLang="ko-KR" sz="1050" dirty="0">
                <a:latin typeface="+mj-ea"/>
                <a:ea typeface="+mj-ea"/>
              </a:rPr>
              <a:t>, 과육 상태 및 종합 기호도 항목 대상으로 </a:t>
            </a:r>
            <a:r>
              <a:rPr lang="ko-KR" altLang="ko-KR" sz="1050" b="1" dirty="0">
                <a:latin typeface="+mj-ea"/>
                <a:ea typeface="+mj-ea"/>
              </a:rPr>
              <a:t>5점척도법</a:t>
            </a:r>
            <a:r>
              <a:rPr lang="ko-KR" altLang="ko-KR" sz="1050" dirty="0">
                <a:latin typeface="+mj-ea"/>
                <a:ea typeface="+mj-ea"/>
              </a:rPr>
              <a:t>을</a:t>
            </a:r>
            <a:r>
              <a:rPr lang="ko-KR" altLang="ko-KR" sz="1050" b="1" dirty="0">
                <a:latin typeface="+mj-ea"/>
                <a:ea typeface="+mj-ea"/>
              </a:rPr>
              <a:t> </a:t>
            </a:r>
            <a:r>
              <a:rPr lang="ko-KR" altLang="ko-KR" sz="1050" dirty="0">
                <a:latin typeface="+mj-ea"/>
                <a:ea typeface="+mj-ea"/>
              </a:rPr>
              <a:t>이용한 사원 대상 맛 관능 평가 및 당도 측정 실시</a:t>
            </a:r>
            <a:endParaRPr lang="en-US" altLang="ko-KR" sz="1050" dirty="0">
              <a:latin typeface="+mj-ea"/>
              <a:ea typeface="+mj-ea"/>
            </a:endParaRPr>
          </a:p>
          <a:p>
            <a:pPr marL="171450" lvl="0" indent="-171450"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ko-KR" altLang="en-US" sz="1050" b="1" i="0" u="none" strike="noStrike" cap="none" dirty="0">
                <a:solidFill>
                  <a:schemeClr val="dk1"/>
                </a:solidFill>
                <a:latin typeface="+mj-ea"/>
                <a:ea typeface="+mj-ea"/>
                <a:cs typeface="Malgun Gothic"/>
                <a:sym typeface="Malgun Gothic"/>
              </a:rPr>
              <a:t>파괴 </a:t>
            </a:r>
            <a:r>
              <a:rPr lang="ko-KR" altLang="en-US" sz="1050" b="1" i="0" u="none" strike="noStrike" cap="none" dirty="0" err="1">
                <a:solidFill>
                  <a:schemeClr val="dk1"/>
                </a:solidFill>
                <a:latin typeface="+mj-ea"/>
                <a:ea typeface="+mj-ea"/>
                <a:cs typeface="Malgun Gothic"/>
                <a:sym typeface="Malgun Gothic"/>
              </a:rPr>
              <a:t>검품</a:t>
            </a:r>
            <a:r>
              <a:rPr lang="ko-KR" altLang="en-US" sz="1050" b="1" i="0" u="none" strike="noStrike" cap="none" dirty="0">
                <a:solidFill>
                  <a:schemeClr val="dk1"/>
                </a:solidFill>
                <a:latin typeface="+mj-ea"/>
                <a:ea typeface="+mj-ea"/>
                <a:cs typeface="Malgun Gothic"/>
                <a:sym typeface="Malgun Gothic"/>
              </a:rPr>
              <a:t> 대상 </a:t>
            </a:r>
            <a:r>
              <a:rPr lang="en-US" altLang="ko-KR" sz="1050" b="1" i="0" u="none" strike="noStrike" cap="none" dirty="0">
                <a:solidFill>
                  <a:schemeClr val="dk1"/>
                </a:solidFill>
                <a:latin typeface="+mj-ea"/>
                <a:ea typeface="+mj-ea"/>
                <a:cs typeface="Malgun Gothic"/>
                <a:sym typeface="Malgun Gothic"/>
              </a:rPr>
              <a:t>SKU : </a:t>
            </a:r>
            <a:r>
              <a:rPr lang="ko-KR" altLang="ko-KR" sz="1050" dirty="0">
                <a:solidFill>
                  <a:srgbClr val="000000"/>
                </a:solidFill>
                <a:latin typeface="맑은 고딕" panose="020B0503020000020004" pitchFamily="50" charset="-127"/>
              </a:rPr>
              <a:t>[비표][선][박스]당도선별수박5kg이상</a:t>
            </a:r>
            <a:r>
              <a:rPr lang="en-US" altLang="ko-KR" sz="1050" dirty="0">
                <a:solidFill>
                  <a:srgbClr val="000000"/>
                </a:solidFill>
                <a:latin typeface="맑은 고딕" panose="020B0503020000020004" pitchFamily="50" charset="-127"/>
              </a:rPr>
              <a:t> </a:t>
            </a:r>
            <a:r>
              <a:rPr lang="ko-KR" altLang="en-US" sz="1050" dirty="0">
                <a:solidFill>
                  <a:srgbClr val="000000"/>
                </a:solidFill>
                <a:latin typeface="맑은 고딕" panose="020B0503020000020004" pitchFamily="50" charset="-127"/>
              </a:rPr>
              <a:t>외 </a:t>
            </a:r>
            <a:r>
              <a:rPr lang="en-US" altLang="ko-KR" sz="1050" dirty="0">
                <a:solidFill>
                  <a:srgbClr val="000000"/>
                </a:solidFill>
                <a:latin typeface="맑은 고딕" panose="020B0503020000020004" pitchFamily="50" charset="-127"/>
              </a:rPr>
              <a:t>4 SKU</a:t>
            </a:r>
            <a:endParaRPr sz="1050" i="0" u="none" strike="noStrike" cap="none" dirty="0">
              <a:solidFill>
                <a:schemeClr val="dk1"/>
              </a:solidFill>
              <a:latin typeface="+mj-ea"/>
              <a:ea typeface="+mj-ea"/>
              <a:cs typeface="Malgun Gothic"/>
              <a:sym typeface="Malgun Gothic"/>
            </a:endParaRPr>
          </a:p>
        </p:txBody>
      </p:sp>
      <p:pic>
        <p:nvPicPr>
          <p:cNvPr id="45" name="그림 44">
            <a:extLst>
              <a:ext uri="{FF2B5EF4-FFF2-40B4-BE49-F238E27FC236}">
                <a16:creationId xmlns:a16="http://schemas.microsoft.com/office/drawing/2014/main" id="{6CC5A32D-6A54-C53B-8042-D605D8325D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37888" y="5004661"/>
            <a:ext cx="5412023" cy="1056001"/>
          </a:xfrm>
          <a:prstGeom prst="rect">
            <a:avLst/>
          </a:prstGeom>
        </p:spPr>
      </p:pic>
      <p:sp>
        <p:nvSpPr>
          <p:cNvPr id="47" name="Google Shape;167;p15">
            <a:extLst>
              <a:ext uri="{FF2B5EF4-FFF2-40B4-BE49-F238E27FC236}">
                <a16:creationId xmlns:a16="http://schemas.microsoft.com/office/drawing/2014/main" id="{7F322C4D-A8A0-B574-875F-5FE52C21B432}"/>
              </a:ext>
            </a:extLst>
          </p:cNvPr>
          <p:cNvSpPr txBox="1"/>
          <p:nvPr/>
        </p:nvSpPr>
        <p:spPr>
          <a:xfrm>
            <a:off x="149755" y="3060374"/>
            <a:ext cx="5998185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ko-KR" altLang="en-US" sz="1100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→ </a:t>
            </a:r>
            <a:r>
              <a:rPr lang="en-US" altLang="ko-KR" sz="1100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2026Y </a:t>
            </a:r>
            <a:r>
              <a:rPr lang="ko-KR" altLang="en-US" sz="1100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기준 </a:t>
            </a:r>
            <a:r>
              <a:rPr lang="en-US" altLang="ko-KR" sz="1100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W20~W29 </a:t>
            </a:r>
            <a:r>
              <a:rPr lang="ko-KR" altLang="en-US" sz="1100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관능 누적 평균 </a:t>
            </a:r>
            <a:r>
              <a:rPr lang="en-US" altLang="ko-KR" sz="1100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VOC </a:t>
            </a:r>
            <a:r>
              <a:rPr lang="ko-KR" altLang="en-US" sz="1100" dirty="0" err="1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인입</a:t>
            </a:r>
            <a:r>
              <a:rPr lang="ko-KR" altLang="en-US" sz="1100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 비율 </a:t>
            </a:r>
            <a:r>
              <a:rPr lang="en-US" altLang="ko-KR" sz="1100" b="1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43.21%</a:t>
            </a:r>
            <a:r>
              <a:rPr lang="en-US" altLang="ko-KR" sz="1100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 </a:t>
            </a:r>
            <a:r>
              <a:rPr lang="ko-KR" altLang="en-US" sz="1100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차지</a:t>
            </a:r>
            <a:r>
              <a:rPr lang="en-US" altLang="ko-KR" sz="1100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,</a:t>
            </a:r>
            <a:r>
              <a:rPr lang="ko-KR" altLang="en-US" sz="1100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 관능 </a:t>
            </a:r>
            <a:r>
              <a:rPr lang="en-US" altLang="ko-KR" sz="1100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VOC</a:t>
            </a:r>
            <a:r>
              <a:rPr lang="ko-KR" altLang="en-US" sz="1100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 관리 필요</a:t>
            </a:r>
            <a:r>
              <a:rPr lang="en-US" altLang="ko-KR" sz="1100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 </a:t>
            </a:r>
            <a:r>
              <a:rPr lang="en-US" altLang="ko-KR" sz="1100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.</a:t>
            </a:r>
            <a:endParaRPr sz="1100" i="0" u="none" strike="noStrike" cap="none" dirty="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583418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>
          <a:extLst>
            <a:ext uri="{FF2B5EF4-FFF2-40B4-BE49-F238E27FC236}">
              <a16:creationId xmlns:a16="http://schemas.microsoft.com/office/drawing/2014/main" id="{1B3FF72F-9E7D-F6B2-43BC-4C0BB7111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4" name="Google Shape;164;p15">
            <a:extLst>
              <a:ext uri="{FF2B5EF4-FFF2-40B4-BE49-F238E27FC236}">
                <a16:creationId xmlns:a16="http://schemas.microsoft.com/office/drawing/2014/main" id="{CD8290F0-F98F-4BF5-5000-B24E354AB6AF}"/>
              </a:ext>
            </a:extLst>
          </p:cNvPr>
          <p:cNvCxnSpPr/>
          <p:nvPr/>
        </p:nvCxnSpPr>
        <p:spPr>
          <a:xfrm>
            <a:off x="0" y="727786"/>
            <a:ext cx="12192000" cy="0"/>
          </a:xfrm>
          <a:prstGeom prst="straightConnector1">
            <a:avLst/>
          </a:prstGeom>
          <a:noFill/>
          <a:ln w="381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65" name="Google Shape;165;p15">
            <a:extLst>
              <a:ext uri="{FF2B5EF4-FFF2-40B4-BE49-F238E27FC236}">
                <a16:creationId xmlns:a16="http://schemas.microsoft.com/office/drawing/2014/main" id="{0B09B027-D177-1A63-48BB-5A714686CB3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53130" y="8090"/>
            <a:ext cx="1123001" cy="64633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C90802B7-2010-9617-9B2E-73D361574DB3}"/>
              </a:ext>
            </a:extLst>
          </p:cNvPr>
          <p:cNvCxnSpPr>
            <a:cxnSpLocks/>
          </p:cNvCxnSpPr>
          <p:nvPr/>
        </p:nvCxnSpPr>
        <p:spPr>
          <a:xfrm>
            <a:off x="6096000" y="831045"/>
            <a:ext cx="51940" cy="6130214"/>
          </a:xfrm>
          <a:prstGeom prst="line">
            <a:avLst/>
          </a:prstGeom>
          <a:ln w="6350" cap="flat" cmpd="sng" algn="ctr">
            <a:solidFill>
              <a:schemeClr val="bg1">
                <a:lumMod val="65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8" name="Google Shape;167;p15">
            <a:extLst>
              <a:ext uri="{FF2B5EF4-FFF2-40B4-BE49-F238E27FC236}">
                <a16:creationId xmlns:a16="http://schemas.microsoft.com/office/drawing/2014/main" id="{F1C9E1CF-0C53-0B75-8996-4E1252D1E52C}"/>
              </a:ext>
            </a:extLst>
          </p:cNvPr>
          <p:cNvSpPr txBox="1"/>
          <p:nvPr/>
        </p:nvSpPr>
        <p:spPr>
          <a:xfrm>
            <a:off x="149756" y="854795"/>
            <a:ext cx="4417468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ko-KR" sz="1200" b="1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4-1. </a:t>
            </a:r>
            <a:r>
              <a:rPr lang="ko-KR" altLang="en-US" sz="1200" b="1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관능평가 결과</a:t>
            </a:r>
            <a:endParaRPr sz="1200" b="0" i="0" u="none" strike="noStrike" cap="none" dirty="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2" name="Google Shape;167;p15">
            <a:extLst>
              <a:ext uri="{FF2B5EF4-FFF2-40B4-BE49-F238E27FC236}">
                <a16:creationId xmlns:a16="http://schemas.microsoft.com/office/drawing/2014/main" id="{DDA2AB0E-4EAB-2B4D-71B2-8E2EDBE8D356}"/>
              </a:ext>
            </a:extLst>
          </p:cNvPr>
          <p:cNvSpPr txBox="1"/>
          <p:nvPr/>
        </p:nvSpPr>
        <p:spPr>
          <a:xfrm>
            <a:off x="6262240" y="4689420"/>
            <a:ext cx="4417468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00" b="1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5. </a:t>
            </a:r>
            <a:r>
              <a:rPr lang="ko-KR" altLang="en-US" sz="1200" b="1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최종 제안 및 관리 목표</a:t>
            </a:r>
            <a:r>
              <a:rPr lang="en-US" altLang="ko-KR" sz="1200" b="1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(KPI)</a:t>
            </a:r>
            <a:endParaRPr sz="1200" b="0" i="0" u="none" strike="noStrike" cap="none" dirty="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BCCF524C-0B1D-FA27-8225-BE28ABB19C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39" y="1630992"/>
            <a:ext cx="5597481" cy="2532112"/>
          </a:xfrm>
          <a:prstGeom prst="rect">
            <a:avLst/>
          </a:prstGeom>
        </p:spPr>
      </p:pic>
      <p:sp>
        <p:nvSpPr>
          <p:cNvPr id="12" name="Google Shape;167;p15">
            <a:extLst>
              <a:ext uri="{FF2B5EF4-FFF2-40B4-BE49-F238E27FC236}">
                <a16:creationId xmlns:a16="http://schemas.microsoft.com/office/drawing/2014/main" id="{0F3CE546-A373-F857-9640-648FB07CE699}"/>
              </a:ext>
            </a:extLst>
          </p:cNvPr>
          <p:cNvSpPr txBox="1"/>
          <p:nvPr/>
        </p:nvSpPr>
        <p:spPr>
          <a:xfrm>
            <a:off x="235073" y="4458589"/>
            <a:ext cx="5929760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ko-KR" altLang="en-US" sz="1050" dirty="0"/>
              <a:t>→ </a:t>
            </a:r>
            <a:r>
              <a:rPr lang="ko-KR" altLang="ko-KR" sz="1050" dirty="0"/>
              <a:t>11brix 미만 단맛 평균 만족도 2.69점 → 11brix 이상 단맛 평균 만족도 3.33점 (</a:t>
            </a:r>
            <a:r>
              <a:rPr lang="ko-KR" altLang="ko-KR" sz="1050" dirty="0">
                <a:solidFill>
                  <a:srgbClr val="FF0000"/>
                </a:solidFill>
              </a:rPr>
              <a:t>▲</a:t>
            </a:r>
            <a:r>
              <a:rPr lang="ko-KR" altLang="ko-KR" sz="1050" dirty="0"/>
              <a:t>0.64)</a:t>
            </a:r>
          </a:p>
          <a:p>
            <a:r>
              <a:rPr lang="ko-KR" altLang="en-US" sz="1050" dirty="0"/>
              <a:t>→ </a:t>
            </a:r>
            <a:r>
              <a:rPr lang="ko-KR" altLang="ko-KR" sz="1050" dirty="0"/>
              <a:t>11brix 미만 단맛 1점 평가 구성 비율 30.8% → 11brix 이상 단맛 1점 평가 구성 비율 14.90%(</a:t>
            </a:r>
            <a:r>
              <a:rPr lang="ko-KR" altLang="ko-KR" sz="1050" dirty="0">
                <a:solidFill>
                  <a:srgbClr val="0070C0"/>
                </a:solidFill>
              </a:rPr>
              <a:t>▼</a:t>
            </a:r>
            <a:r>
              <a:rPr lang="ko-KR" altLang="ko-KR" sz="1050" dirty="0"/>
              <a:t>15.9%p)</a:t>
            </a:r>
            <a:r>
              <a:rPr lang="en-US" altLang="ko-KR" sz="1050" dirty="0"/>
              <a:t> </a:t>
            </a:r>
            <a:r>
              <a:rPr lang="ko-KR" altLang="en-US" sz="1050" dirty="0"/>
              <a:t>감소</a:t>
            </a:r>
            <a:endParaRPr lang="en-US" altLang="ko-KR" sz="1050" dirty="0"/>
          </a:p>
          <a:p>
            <a:r>
              <a:rPr lang="ko-KR" altLang="en-US" sz="1050" b="1" dirty="0"/>
              <a:t>→ 당도 기준 상향 시 맛 관련 고객 구매 실패율 약 </a:t>
            </a:r>
            <a:r>
              <a:rPr lang="en-US" altLang="ko-KR" sz="1050" b="1" dirty="0"/>
              <a:t>51.6% </a:t>
            </a:r>
            <a:r>
              <a:rPr lang="ko-KR" altLang="en-US" sz="1050" b="1" dirty="0"/>
              <a:t>감소 기대</a:t>
            </a:r>
            <a:endParaRPr lang="ko-KR" altLang="ko-KR" sz="1050" b="1" dirty="0"/>
          </a:p>
        </p:txBody>
      </p:sp>
      <p:sp>
        <p:nvSpPr>
          <p:cNvPr id="15" name="Google Shape;167;p15">
            <a:extLst>
              <a:ext uri="{FF2B5EF4-FFF2-40B4-BE49-F238E27FC236}">
                <a16:creationId xmlns:a16="http://schemas.microsoft.com/office/drawing/2014/main" id="{01124D0D-4665-046A-6B8F-23B41C051467}"/>
              </a:ext>
            </a:extLst>
          </p:cNvPr>
          <p:cNvSpPr txBox="1"/>
          <p:nvPr/>
        </p:nvSpPr>
        <p:spPr>
          <a:xfrm>
            <a:off x="6181725" y="866266"/>
            <a:ext cx="4417468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ko-KR" sz="1200" b="1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4-2. </a:t>
            </a:r>
            <a:r>
              <a:rPr lang="ko-KR" altLang="en-US" sz="1200" b="1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공급사별 당도측정 결과</a:t>
            </a:r>
            <a:endParaRPr sz="1200" b="0" i="0" u="none" strike="noStrike" cap="none" dirty="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A4871A6A-6679-599E-52C5-CE32789077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571" y="1263082"/>
            <a:ext cx="4986716" cy="2287587"/>
          </a:xfrm>
          <a:prstGeom prst="rect">
            <a:avLst/>
          </a:prstGeom>
        </p:spPr>
      </p:pic>
      <p:sp>
        <p:nvSpPr>
          <p:cNvPr id="21" name="Google Shape;167;p15">
            <a:extLst>
              <a:ext uri="{FF2B5EF4-FFF2-40B4-BE49-F238E27FC236}">
                <a16:creationId xmlns:a16="http://schemas.microsoft.com/office/drawing/2014/main" id="{87CF8521-0256-0456-CC46-62AFBFAC6D4E}"/>
              </a:ext>
            </a:extLst>
          </p:cNvPr>
          <p:cNvSpPr txBox="1"/>
          <p:nvPr/>
        </p:nvSpPr>
        <p:spPr>
          <a:xfrm>
            <a:off x="6366120" y="3586063"/>
            <a:ext cx="5548760" cy="577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ko-KR" altLang="en-US" sz="1050" dirty="0"/>
              <a:t>→ </a:t>
            </a:r>
            <a:r>
              <a:rPr lang="ko-KR" altLang="ko-KR" sz="1050" dirty="0"/>
              <a:t>평균 11 </a:t>
            </a:r>
            <a:r>
              <a:rPr lang="en-US" altLang="ko-KR" sz="1050" dirty="0"/>
              <a:t>b</a:t>
            </a:r>
            <a:r>
              <a:rPr lang="ko-KR" altLang="ko-KR" sz="1050" dirty="0" err="1"/>
              <a:t>rix</a:t>
            </a:r>
            <a:r>
              <a:rPr lang="ko-KR" altLang="ko-KR" sz="1050" dirty="0"/>
              <a:t> 이상 </a:t>
            </a:r>
            <a:r>
              <a:rPr lang="ko-KR" altLang="ko-KR" sz="1050" dirty="0" err="1"/>
              <a:t>SKU는</a:t>
            </a:r>
            <a:r>
              <a:rPr lang="ko-KR" altLang="ko-KR" sz="1050" dirty="0"/>
              <a:t> 3개로,</a:t>
            </a:r>
            <a:r>
              <a:rPr lang="ko-KR" altLang="ko-KR" sz="1050" b="1" dirty="0"/>
              <a:t> 모두 금성농산 상품</a:t>
            </a:r>
            <a:r>
              <a:rPr lang="ko-KR" altLang="ko-KR" sz="1050" dirty="0"/>
              <a:t>으로 확인되었음.</a:t>
            </a:r>
          </a:p>
          <a:p>
            <a:r>
              <a:rPr lang="ko-KR" altLang="en-US" sz="1050" dirty="0"/>
              <a:t>→ </a:t>
            </a:r>
            <a:r>
              <a:rPr lang="ko-KR" altLang="ko-KR" sz="1050" dirty="0" err="1"/>
              <a:t>온새미와</a:t>
            </a:r>
            <a:r>
              <a:rPr lang="ko-KR" altLang="ko-KR" sz="1050" dirty="0"/>
              <a:t> </a:t>
            </a:r>
            <a:r>
              <a:rPr lang="ko-KR" altLang="ko-KR" sz="1050" dirty="0" err="1"/>
              <a:t>우진푸드는</a:t>
            </a:r>
            <a:r>
              <a:rPr lang="ko-KR" altLang="ko-KR" sz="1050" dirty="0"/>
              <a:t> 전 SKU 평균이 11 </a:t>
            </a:r>
            <a:r>
              <a:rPr lang="ko-KR" altLang="ko-KR" sz="1050" dirty="0" err="1"/>
              <a:t>Brix</a:t>
            </a:r>
            <a:r>
              <a:rPr lang="ko-KR" altLang="ko-KR" sz="1050" dirty="0"/>
              <a:t> 미만</a:t>
            </a:r>
            <a:r>
              <a:rPr lang="ko-KR" altLang="en-US" sz="1050" dirty="0"/>
              <a:t>으로 관능 </a:t>
            </a:r>
            <a:r>
              <a:rPr lang="en-US" altLang="ko-KR" sz="1050" dirty="0"/>
              <a:t>VOC </a:t>
            </a:r>
            <a:r>
              <a:rPr lang="ko-KR" altLang="en-US" sz="1050" dirty="0" err="1"/>
              <a:t>인입</a:t>
            </a:r>
            <a:r>
              <a:rPr lang="ko-KR" altLang="en-US" sz="1050" dirty="0"/>
              <a:t> 원인 추정</a:t>
            </a:r>
          </a:p>
          <a:p>
            <a:r>
              <a:rPr lang="ko-KR" altLang="en-US" sz="1050" dirty="0"/>
              <a:t>→ 상대적으로 평균 당도가 높은 </a:t>
            </a:r>
            <a:r>
              <a:rPr lang="ko-KR" altLang="en-US" sz="1050" b="1" dirty="0"/>
              <a:t>금성농산 공급 물량 확대 제안</a:t>
            </a:r>
            <a:endParaRPr lang="ko-KR" altLang="ko-KR" sz="1050" b="1" dirty="0"/>
          </a:p>
        </p:txBody>
      </p:sp>
      <p:sp>
        <p:nvSpPr>
          <p:cNvPr id="24" name="Google Shape;167;p15">
            <a:extLst>
              <a:ext uri="{FF2B5EF4-FFF2-40B4-BE49-F238E27FC236}">
                <a16:creationId xmlns:a16="http://schemas.microsoft.com/office/drawing/2014/main" id="{EA1F10DE-39AC-7FCF-BE19-D3041816DF50}"/>
              </a:ext>
            </a:extLst>
          </p:cNvPr>
          <p:cNvSpPr txBox="1"/>
          <p:nvPr/>
        </p:nvSpPr>
        <p:spPr>
          <a:xfrm>
            <a:off x="6262240" y="5197212"/>
            <a:ext cx="5929760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050" b="1" dirty="0"/>
              <a:t>최종 제안 </a:t>
            </a:r>
            <a:r>
              <a:rPr lang="en-US" altLang="ko-KR" sz="1050" b="1" dirty="0"/>
              <a:t>: </a:t>
            </a:r>
            <a:r>
              <a:rPr lang="ko-KR" altLang="en-US" sz="1050" dirty="0"/>
              <a:t>수박 파괴 당도 기준 </a:t>
            </a:r>
            <a:r>
              <a:rPr lang="en-US" altLang="ko-KR" sz="1050" b="1" dirty="0"/>
              <a:t>10brix </a:t>
            </a:r>
            <a:r>
              <a:rPr lang="ko-KR" altLang="en-US" sz="1050" b="1" dirty="0"/>
              <a:t>→ </a:t>
            </a:r>
            <a:r>
              <a:rPr lang="en-US" altLang="ko-KR" sz="1050" b="1" dirty="0"/>
              <a:t>11brix</a:t>
            </a:r>
            <a:r>
              <a:rPr lang="ko-KR" altLang="en-US" sz="1050" dirty="0"/>
              <a:t>로 기준 상향 관리 제안</a:t>
            </a:r>
            <a:r>
              <a:rPr lang="en-US" altLang="ko-KR" sz="1050" dirty="0"/>
              <a:t>	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050" b="1" dirty="0"/>
              <a:t>관리 목표</a:t>
            </a:r>
            <a:endParaRPr lang="en-US" altLang="ko-KR" sz="1050" b="1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ko-KR" altLang="en-US" sz="1050" dirty="0"/>
              <a:t>전체 수박 </a:t>
            </a:r>
            <a:r>
              <a:rPr lang="en-US" altLang="ko-KR" sz="1050" dirty="0"/>
              <a:t>VOC </a:t>
            </a:r>
            <a:r>
              <a:rPr lang="ko-KR" altLang="en-US" sz="1050" dirty="0" err="1"/>
              <a:t>인입률</a:t>
            </a:r>
            <a:r>
              <a:rPr lang="en-US" altLang="ko-KR" sz="1050" dirty="0"/>
              <a:t> 1.40% </a:t>
            </a:r>
            <a:r>
              <a:rPr lang="ko-KR" altLang="en-US" sz="1050" dirty="0"/>
              <a:t>→ </a:t>
            </a:r>
            <a:r>
              <a:rPr lang="en-US" altLang="ko-KR" sz="1050" dirty="0"/>
              <a:t>1.12% </a:t>
            </a:r>
            <a:r>
              <a:rPr lang="ko-KR" altLang="en-US" sz="1050" dirty="0"/>
              <a:t>이하 관리 목표 </a:t>
            </a:r>
            <a:r>
              <a:rPr lang="en-US" altLang="ko-KR" sz="1050" dirty="0"/>
              <a:t>(</a:t>
            </a:r>
            <a:r>
              <a:rPr lang="ko-KR" altLang="en-US" sz="1050" dirty="0"/>
              <a:t>전년 대비 약 </a:t>
            </a:r>
            <a:r>
              <a:rPr lang="en-US" altLang="ko-KR" sz="1050" dirty="0"/>
              <a:t>20% </a:t>
            </a:r>
            <a:r>
              <a:rPr lang="ko-KR" altLang="en-US" sz="1050" dirty="0"/>
              <a:t>감소</a:t>
            </a:r>
            <a:r>
              <a:rPr lang="en-US" altLang="ko-KR" sz="1050" dirty="0"/>
              <a:t>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ko-KR" altLang="en-US" sz="1050" dirty="0"/>
              <a:t>수박 관능 관련 누적 </a:t>
            </a:r>
            <a:r>
              <a:rPr lang="en-US" altLang="ko-KR" sz="1050" dirty="0"/>
              <a:t>VOC </a:t>
            </a:r>
            <a:r>
              <a:rPr lang="ko-KR" altLang="en-US" sz="1050" dirty="0" err="1"/>
              <a:t>인입률</a:t>
            </a:r>
            <a:r>
              <a:rPr lang="en-US" altLang="ko-KR" sz="1050" dirty="0"/>
              <a:t> </a:t>
            </a:r>
            <a:r>
              <a:rPr lang="ko-KR" altLang="en-US" sz="1050" dirty="0"/>
              <a:t>평균 </a:t>
            </a:r>
            <a:r>
              <a:rPr lang="en-US" altLang="ko-KR" sz="1050" dirty="0"/>
              <a:t>43.21% </a:t>
            </a:r>
            <a:r>
              <a:rPr lang="ko-KR" altLang="en-US" sz="1050" dirty="0"/>
              <a:t>→ </a:t>
            </a:r>
            <a:r>
              <a:rPr lang="en-US" altLang="ko-KR" sz="1050" dirty="0"/>
              <a:t>35% </a:t>
            </a:r>
            <a:r>
              <a:rPr lang="ko-KR" altLang="en-US" sz="1050" dirty="0"/>
              <a:t>이하 관리 목표</a:t>
            </a:r>
            <a:endParaRPr lang="en-US" altLang="ko-KR" sz="1050" dirty="0"/>
          </a:p>
        </p:txBody>
      </p:sp>
      <p:sp>
        <p:nvSpPr>
          <p:cNvPr id="32" name="Google Shape;163;p15">
            <a:extLst>
              <a:ext uri="{FF2B5EF4-FFF2-40B4-BE49-F238E27FC236}">
                <a16:creationId xmlns:a16="http://schemas.microsoft.com/office/drawing/2014/main" id="{DBC7807A-E3D7-6979-B86B-57B0ADBEFB67}"/>
              </a:ext>
            </a:extLst>
          </p:cNvPr>
          <p:cNvSpPr txBox="1"/>
          <p:nvPr/>
        </p:nvSpPr>
        <p:spPr>
          <a:xfrm>
            <a:off x="1" y="123778"/>
            <a:ext cx="121920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ko-KR" altLang="en-US" sz="25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수박 당도 기준 </a:t>
            </a:r>
            <a:r>
              <a:rPr lang="en-US" altLang="ko-KR" sz="25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11brix</a:t>
            </a:r>
            <a:r>
              <a:rPr lang="ko-KR" altLang="en-US" sz="25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상향 제안의 건</a:t>
            </a:r>
            <a:endParaRPr sz="2500" b="1" i="0" u="none" strike="noStrike" cap="none" dirty="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35221347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360</Words>
  <Application>Microsoft Office PowerPoint</Application>
  <PresentationFormat>와이드스크린</PresentationFormat>
  <Paragraphs>30</Paragraphs>
  <Slides>2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6" baseType="lpstr">
      <vt:lpstr>맑은 고딕</vt:lpstr>
      <vt:lpstr>맑은 고딕</vt:lpstr>
      <vt:lpstr>Arial</vt:lpstr>
      <vt:lpstr>Office 테마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김제은 김포QC_품질관리</dc:creator>
  <cp:lastModifiedBy>김제은 김포QC_품질관리</cp:lastModifiedBy>
  <cp:revision>26</cp:revision>
  <dcterms:created xsi:type="dcterms:W3CDTF">2026-06-10T05:59:25Z</dcterms:created>
  <dcterms:modified xsi:type="dcterms:W3CDTF">2026-07-18T01:54:16Z</dcterms:modified>
</cp:coreProperties>
</file>