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1" r:id="rId15"/>
    <p:sldId id="269" r:id="rId16"/>
    <p:sldId id="270" r:id="rId17"/>
    <p:sldId id="271" r:id="rId18"/>
    <p:sldId id="272" r:id="rId19"/>
    <p:sldId id="273" r:id="rId20"/>
    <p:sldId id="274" r:id="rId21"/>
    <p:sldId id="285" r:id="rId22"/>
    <p:sldId id="275" r:id="rId23"/>
    <p:sldId id="277" r:id="rId24"/>
    <p:sldId id="278" r:id="rId25"/>
    <p:sldId id="279" r:id="rId26"/>
    <p:sldId id="280" r:id="rId27"/>
    <p:sldId id="284" r:id="rId28"/>
    <p:sldId id="282" r:id="rId29"/>
    <p:sldId id="283" r:id="rId30"/>
    <p:sldId id="276" r:id="rId31"/>
  </p:sldIdLst>
  <p:sldSz cx="18288000" cy="10287000"/>
  <p:notesSz cx="6858000" cy="9144000"/>
  <p:embeddedFontLst>
    <p:embeddedFont>
      <p:font typeface="Nanum Square" panose="020B0600000101010101" charset="-127"/>
      <p:regular r:id="rId33"/>
    </p:embeddedFont>
    <p:embeddedFont>
      <p:font typeface="Nanum Square Bold" panose="020B0600000101010101" charset="-127"/>
      <p:regular r:id="rId34"/>
    </p:embeddedFont>
    <p:embeddedFont>
      <p:font typeface="각진펜" panose="020B0600000101010101" charset="-127"/>
      <p:regular r:id="rId35"/>
    </p:embeddedFont>
    <p:embeddedFont>
      <p:font typeface="각진펜 Bold" panose="020B0600000101010101" charset="-127"/>
      <p:regular r:id="rId36"/>
    </p:embeddedFont>
    <p:embeddedFont>
      <p:font typeface="Garet" panose="020B0600000101010101" charset="0"/>
      <p:regular r:id="rId37"/>
    </p:embeddedFont>
    <p:embeddedFont>
      <p:font typeface="Garet Bold" panose="020B0600000101010101" charset="0"/>
      <p:regular r:id="rId38"/>
    </p:embeddedFont>
    <p:embeddedFont>
      <p:font typeface="Gotham Bold" panose="020B0600000101010101" charset="0"/>
      <p:regular r:id="rId39"/>
    </p:embeddedFont>
    <p:embeddedFont>
      <p:font typeface="맑은 고딕" panose="020B0503020000020004" pitchFamily="50" charset="-127"/>
      <p:regular r:id="rId40"/>
      <p:bold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FE9FB-3BD3-41FA-960C-BE4F8758C9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63448-968E-42C7-8099-FF45CB24F1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236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8516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표시사항을 뭘 봐야 하는지 </a:t>
            </a:r>
            <a:r>
              <a:rPr lang="ko-KR" altLang="en-US" dirty="0" err="1"/>
              <a:t>예시르</a:t>
            </a:r>
            <a:r>
              <a:rPr lang="ko-KR" altLang="en-US" dirty="0"/>
              <a:t> </a:t>
            </a:r>
            <a:r>
              <a:rPr lang="ko-KR" altLang="en-US" dirty="0" err="1"/>
              <a:t>ㄹ보여주고</a:t>
            </a:r>
            <a:r>
              <a:rPr lang="en-US" altLang="ko-KR" dirty="0"/>
              <a:t>, </a:t>
            </a:r>
            <a:r>
              <a:rPr lang="ko-KR" altLang="en-US" dirty="0"/>
              <a:t>인증상품도 어떻게 확인되어야 하나 참고 내용 넣었음 좋겠다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참고사항 어디를 보면 좋겠다는 문구를 넣으면 좋다 </a:t>
            </a:r>
            <a:r>
              <a:rPr lang="en-US" altLang="ko-KR" dirty="0"/>
              <a:t>(</a:t>
            </a:r>
            <a:r>
              <a:rPr lang="ko-KR" altLang="en-US" dirty="0"/>
              <a:t>부록을 넣으면 좋을 것 같다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1935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5F3F7-53DE-39D3-5F94-BDBE60B33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AE567E2-1794-933D-8B36-7E11F0104F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3E16AEB-2B61-44AB-ACFB-131C44323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표시사항을 뭘 봐야 하는지 </a:t>
            </a:r>
            <a:r>
              <a:rPr lang="ko-KR" altLang="en-US" dirty="0" err="1"/>
              <a:t>예시르</a:t>
            </a:r>
            <a:r>
              <a:rPr lang="ko-KR" altLang="en-US" dirty="0"/>
              <a:t> </a:t>
            </a:r>
            <a:r>
              <a:rPr lang="ko-KR" altLang="en-US" dirty="0" err="1"/>
              <a:t>ㄹ보여주고</a:t>
            </a:r>
            <a:r>
              <a:rPr lang="en-US" altLang="ko-KR" dirty="0"/>
              <a:t>, </a:t>
            </a:r>
            <a:r>
              <a:rPr lang="ko-KR" altLang="en-US" dirty="0"/>
              <a:t>인증상품도 어떻게 확인되어야 하나 참고 내용 넣었음 좋겠다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참고사항 어디를 보면 좋겠다는 문구를 넣으면 좋다 </a:t>
            </a:r>
            <a:r>
              <a:rPr lang="en-US" altLang="ko-KR" dirty="0"/>
              <a:t>(</a:t>
            </a:r>
            <a:r>
              <a:rPr lang="ko-KR" altLang="en-US" dirty="0"/>
              <a:t>부록을 넣으면 좋을 것 같다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356F83B-A6DA-CA5B-03F1-03EB346773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07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올바른 예시도 넣어주면 좋다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가이드 주면 방향성 잡기 </a:t>
            </a:r>
            <a:r>
              <a:rPr lang="ko-KR" altLang="en-US" dirty="0" err="1"/>
              <a:t>편할것</a:t>
            </a:r>
            <a:endParaRPr lang="en-US" altLang="ko-KR" dirty="0"/>
          </a:p>
          <a:p>
            <a:r>
              <a:rPr lang="ko-KR" altLang="en-US" dirty="0"/>
              <a:t>하지만 주지 않는 이유는</a:t>
            </a:r>
            <a:endParaRPr lang="en-US" altLang="ko-KR" dirty="0"/>
          </a:p>
          <a:p>
            <a:r>
              <a:rPr lang="ko-KR" altLang="en-US" dirty="0"/>
              <a:t>참고사항에 </a:t>
            </a:r>
            <a:endParaRPr lang="en-US" altLang="ko-KR" dirty="0"/>
          </a:p>
          <a:p>
            <a:r>
              <a:rPr lang="ko-KR" altLang="en-US" dirty="0"/>
              <a:t>친환경 표시인증을 뭘 보아야 하는지 명확한 가이드를 주면 좋다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예시 </a:t>
            </a:r>
            <a:r>
              <a:rPr lang="en-US" altLang="ko-KR" dirty="0"/>
              <a:t>+ </a:t>
            </a:r>
            <a:r>
              <a:rPr lang="ko-KR" altLang="en-US" dirty="0"/>
              <a:t>따로 마킹 주면 좋을 것 같다</a:t>
            </a:r>
            <a:r>
              <a:rPr lang="en-US" altLang="ko-KR" dirty="0"/>
              <a:t>. </a:t>
            </a:r>
            <a:r>
              <a:rPr lang="ko-KR" altLang="en-US" dirty="0"/>
              <a:t>추가 하면 좋을 것 같다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684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신입사원이 보고 교육자료로 쓰면 좋을 것 같다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4516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버니어</a:t>
            </a:r>
            <a:r>
              <a:rPr lang="ko-KR" altLang="en-US" dirty="0"/>
              <a:t> </a:t>
            </a:r>
            <a:r>
              <a:rPr lang="ko-KR" altLang="en-US" dirty="0" err="1"/>
              <a:t>캘리퍼스</a:t>
            </a:r>
            <a:r>
              <a:rPr lang="ko-KR" altLang="en-US" dirty="0"/>
              <a:t> 가이드라인도 추가하면 좋다</a:t>
            </a:r>
            <a:r>
              <a:rPr lang="en-US" altLang="ko-KR" dirty="0"/>
              <a:t>. </a:t>
            </a:r>
            <a:r>
              <a:rPr lang="en-US" altLang="ko-KR" dirty="0" err="1"/>
              <a:t>Qr</a:t>
            </a:r>
            <a:r>
              <a:rPr lang="ko-KR" altLang="en-US" dirty="0"/>
              <a:t>코드 추가해서 참고해라</a:t>
            </a:r>
            <a:endParaRPr lang="en-US" altLang="ko-KR" dirty="0"/>
          </a:p>
          <a:p>
            <a:r>
              <a:rPr lang="ko-KR" altLang="en-US" dirty="0" err="1"/>
              <a:t>검품기준서</a:t>
            </a:r>
            <a:r>
              <a:rPr lang="ko-KR" altLang="en-US" dirty="0"/>
              <a:t> </a:t>
            </a:r>
            <a:r>
              <a:rPr lang="en-US" altLang="ko-KR" dirty="0" err="1"/>
              <a:t>qr</a:t>
            </a:r>
            <a:r>
              <a:rPr lang="en-US" altLang="ko-KR" dirty="0"/>
              <a:t> </a:t>
            </a:r>
            <a:r>
              <a:rPr lang="ko-KR" altLang="en-US" dirty="0"/>
              <a:t>추가해서 참고해라 로 연동하면 좋을 것 같다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사원분들이 실제 사용할 수 있도록 해야 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253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A428E-1564-1E67-0088-7FB621025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9C4CEC0-553E-4AA2-3A12-13084D330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323C200-205F-890C-5E4B-C4579C8802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슬랙채널별로</a:t>
            </a:r>
            <a:r>
              <a:rPr lang="ko-KR" altLang="en-US" dirty="0"/>
              <a:t> 내용을 추가하면 좋을 것 같다</a:t>
            </a:r>
            <a:r>
              <a:rPr lang="en-US" altLang="ko-KR" dirty="0"/>
              <a:t>. Qc</a:t>
            </a:r>
            <a:r>
              <a:rPr lang="ko-KR" altLang="en-US" dirty="0"/>
              <a:t>방에서 쓰는 </a:t>
            </a:r>
            <a:r>
              <a:rPr lang="ko-KR" altLang="en-US" dirty="0" err="1"/>
              <a:t>슬랙방에</a:t>
            </a:r>
            <a:r>
              <a:rPr lang="ko-KR" altLang="en-US" dirty="0"/>
              <a:t> 대한 가이드 를 주어라</a:t>
            </a:r>
            <a:r>
              <a:rPr lang="en-US" altLang="ko-KR" dirty="0"/>
              <a:t>. </a:t>
            </a:r>
            <a:r>
              <a:rPr lang="ko-KR" altLang="en-US" dirty="0"/>
              <a:t>사진까진 필요 없다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7B46919-0F6A-01B3-4677-E582091D57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938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슬랙채널별로</a:t>
            </a:r>
            <a:r>
              <a:rPr lang="ko-KR" altLang="en-US" dirty="0"/>
              <a:t> 내용을 추가하면 좋을 것 같다</a:t>
            </a:r>
            <a:r>
              <a:rPr lang="en-US" altLang="ko-KR" dirty="0"/>
              <a:t>. Qc</a:t>
            </a:r>
            <a:r>
              <a:rPr lang="ko-KR" altLang="en-US" dirty="0"/>
              <a:t>방에서 쓰는 </a:t>
            </a:r>
            <a:r>
              <a:rPr lang="ko-KR" altLang="en-US" dirty="0" err="1"/>
              <a:t>슬랙방에</a:t>
            </a:r>
            <a:r>
              <a:rPr lang="ko-KR" altLang="en-US" dirty="0"/>
              <a:t> 대한 가이드 를 주어라</a:t>
            </a:r>
            <a:r>
              <a:rPr lang="en-US" altLang="ko-KR" dirty="0"/>
              <a:t>. </a:t>
            </a:r>
            <a:r>
              <a:rPr lang="ko-KR" altLang="en-US" dirty="0"/>
              <a:t>사진까진 필요 없다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8502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00238-009E-E044-B46F-A363E270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27CEFF5-3989-2DFA-BCC3-6817C0DB7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B40C15D-0666-0C42-9193-175247785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슬랙채널별로</a:t>
            </a:r>
            <a:r>
              <a:rPr lang="ko-KR" altLang="en-US" dirty="0"/>
              <a:t> 내용을 추가하면 좋을 것 같다</a:t>
            </a:r>
            <a:r>
              <a:rPr lang="en-US" altLang="ko-KR" dirty="0"/>
              <a:t>. Qc</a:t>
            </a:r>
            <a:r>
              <a:rPr lang="ko-KR" altLang="en-US" dirty="0"/>
              <a:t>방에서 쓰는 </a:t>
            </a:r>
            <a:r>
              <a:rPr lang="ko-KR" altLang="en-US" dirty="0" err="1"/>
              <a:t>슬랙방에</a:t>
            </a:r>
            <a:r>
              <a:rPr lang="ko-KR" altLang="en-US" dirty="0"/>
              <a:t> 대한 가이드 를 주어라</a:t>
            </a:r>
            <a:r>
              <a:rPr lang="en-US" altLang="ko-KR" dirty="0"/>
              <a:t>. </a:t>
            </a:r>
            <a:r>
              <a:rPr lang="ko-KR" altLang="en-US" dirty="0"/>
              <a:t>사진까진 필요 없다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4E5CDE-1E3D-6915-46F1-073442F97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4297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초등학생을 가르친다고 생각하고 가이드를 만들면 좋을 것 같다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514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위에 제목을 </a:t>
            </a:r>
            <a:r>
              <a:rPr lang="en-US" altLang="ko-KR" dirty="0"/>
              <a:t>3-1 </a:t>
            </a:r>
            <a:r>
              <a:rPr lang="ko-KR" altLang="en-US" dirty="0"/>
              <a:t>내용으로 변경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804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9867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전 센터 기준으로 보고 두면</a:t>
            </a:r>
            <a:r>
              <a:rPr lang="en-US" altLang="ko-KR" dirty="0"/>
              <a:t>…</a:t>
            </a:r>
            <a:r>
              <a:rPr lang="ko-KR" altLang="en-US" dirty="0"/>
              <a:t>각센터별로 변경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428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4-2. </a:t>
            </a:r>
            <a:r>
              <a:rPr lang="ko-KR" altLang="en-US" dirty="0" err="1"/>
              <a:t>검품</a:t>
            </a:r>
            <a:r>
              <a:rPr lang="ko-KR" altLang="en-US" dirty="0"/>
              <a:t> 순서로 변경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739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당도미달</a:t>
            </a:r>
            <a:r>
              <a:rPr lang="en-US" altLang="ko-KR" dirty="0"/>
              <a:t>, </a:t>
            </a:r>
            <a:r>
              <a:rPr lang="ko-KR" altLang="en-US" dirty="0"/>
              <a:t>이취는  빼기</a:t>
            </a:r>
            <a:endParaRPr lang="en-US" altLang="ko-KR" dirty="0"/>
          </a:p>
          <a:p>
            <a:r>
              <a:rPr lang="ko-KR" altLang="en-US" dirty="0" err="1"/>
              <a:t>크리티컬이슈는</a:t>
            </a:r>
            <a:r>
              <a:rPr lang="ko-KR" altLang="en-US" dirty="0"/>
              <a:t> 중과제한 이슈임</a:t>
            </a:r>
            <a:endParaRPr lang="en-US" altLang="ko-KR" dirty="0"/>
          </a:p>
          <a:p>
            <a:r>
              <a:rPr lang="ko-KR" altLang="en-US" dirty="0"/>
              <a:t>법적 이슈이기 때문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9874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선판매</a:t>
            </a:r>
            <a:r>
              <a:rPr lang="ko-KR" altLang="en-US" dirty="0"/>
              <a:t> 대상에 대해서는 </a:t>
            </a:r>
            <a:r>
              <a:rPr lang="ko-KR" altLang="en-US" dirty="0" err="1"/>
              <a:t>선판매</a:t>
            </a:r>
            <a:r>
              <a:rPr lang="ko-KR" altLang="en-US" dirty="0"/>
              <a:t> 제외를 요청하고</a:t>
            </a:r>
            <a:r>
              <a:rPr lang="en-US" altLang="ko-KR" dirty="0"/>
              <a:t>, </a:t>
            </a:r>
            <a:r>
              <a:rPr lang="ko-KR" altLang="en-US" dirty="0" err="1"/>
              <a:t>후판매</a:t>
            </a:r>
            <a:r>
              <a:rPr lang="ko-KR" altLang="en-US" dirty="0"/>
              <a:t> 상품은 </a:t>
            </a:r>
            <a:r>
              <a:rPr lang="ko-KR" altLang="en-US" dirty="0" err="1"/>
              <a:t>전량회송</a:t>
            </a:r>
            <a:r>
              <a:rPr lang="ko-KR" altLang="en-US" dirty="0"/>
              <a:t> 진행한다고 수정하기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3124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재고검품율</a:t>
            </a:r>
            <a:r>
              <a:rPr lang="ko-KR" altLang="en-US" dirty="0"/>
              <a:t> 용진님과 확인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899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파렛트</a:t>
            </a:r>
            <a:r>
              <a:rPr lang="ko-KR" altLang="en-US" dirty="0"/>
              <a:t> 업체들은 </a:t>
            </a:r>
            <a:r>
              <a:rPr lang="ko-KR" altLang="en-US" dirty="0" err="1"/>
              <a:t>고유넘버가</a:t>
            </a:r>
            <a:r>
              <a:rPr lang="ko-KR" altLang="en-US" dirty="0"/>
              <a:t> 있다</a:t>
            </a:r>
            <a:r>
              <a:rPr lang="en-US" altLang="ko-KR" dirty="0"/>
              <a:t>. </a:t>
            </a:r>
            <a:r>
              <a:rPr lang="ko-KR" altLang="en-US" dirty="0"/>
              <a:t>에프엠 방법이 아니다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63448-968E-42C7-8099-FF45CB24F1FB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4003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Freeform 7"/>
          <p:cNvSpPr/>
          <p:nvPr/>
        </p:nvSpPr>
        <p:spPr>
          <a:xfrm>
            <a:off x="14905738" y="1028700"/>
            <a:ext cx="2353562" cy="1182094"/>
          </a:xfrm>
          <a:custGeom>
            <a:avLst/>
            <a:gdLst/>
            <a:ahLst/>
            <a:cxnLst/>
            <a:rect l="l" t="t" r="r" b="b"/>
            <a:pathLst>
              <a:path w="2353562" h="1182094">
                <a:moveTo>
                  <a:pt x="0" y="0"/>
                </a:moveTo>
                <a:lnTo>
                  <a:pt x="2353562" y="0"/>
                </a:lnTo>
                <a:lnTo>
                  <a:pt x="2353562" y="1182094"/>
                </a:lnTo>
                <a:lnTo>
                  <a:pt x="0" y="11820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8" name="TextBox 8"/>
          <p:cNvSpPr txBox="1"/>
          <p:nvPr/>
        </p:nvSpPr>
        <p:spPr>
          <a:xfrm>
            <a:off x="2897485" y="3552723"/>
            <a:ext cx="12783830" cy="1882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00"/>
              </a:lnSpc>
              <a:spcBef>
                <a:spcPct val="0"/>
              </a:spcBef>
            </a:pPr>
            <a:r>
              <a:rPr lang="en-US" sz="11000" b="1" spc="-220">
                <a:solidFill>
                  <a:srgbClr val="5F008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Inspection guide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85350" y="5614164"/>
            <a:ext cx="851730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b="1" spc="-44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QC 사원용 기본 업무가이드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807762" y="7712862"/>
            <a:ext cx="16672477" cy="1928425"/>
            <a:chOff x="0" y="0"/>
            <a:chExt cx="4391105" cy="50789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입고/재고 검품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04-4. 입고 검품 프로세스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271129" y="3404507"/>
            <a:ext cx="2141277" cy="644905"/>
            <a:chOff x="0" y="0"/>
            <a:chExt cx="563958" cy="16985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563958" cy="16985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입고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>
            <a:off x="3412406" y="3726959"/>
            <a:ext cx="1248755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16" name="Group 16"/>
          <p:cNvGrpSpPr/>
          <p:nvPr/>
        </p:nvGrpSpPr>
        <p:grpSpPr>
          <a:xfrm>
            <a:off x="4661161" y="3404507"/>
            <a:ext cx="2141277" cy="644905"/>
            <a:chOff x="0" y="0"/>
            <a:chExt cx="563958" cy="16985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563958" cy="16985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IB 검수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>
            <a:off x="6802438" y="3726959"/>
            <a:ext cx="969632" cy="3773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772070" y="3408280"/>
            <a:ext cx="2141277" cy="644905"/>
            <a:chOff x="0" y="0"/>
            <a:chExt cx="563958" cy="1698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787FF6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QC 검품</a:t>
              </a:r>
            </a:p>
          </p:txBody>
        </p:sp>
      </p:grpSp>
      <p:sp>
        <p:nvSpPr>
          <p:cNvPr id="23" name="AutoShape 23"/>
          <p:cNvSpPr/>
          <p:nvPr/>
        </p:nvSpPr>
        <p:spPr>
          <a:xfrm>
            <a:off x="9913347" y="3730733"/>
            <a:ext cx="971550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4" name="Group 24"/>
          <p:cNvGrpSpPr/>
          <p:nvPr/>
        </p:nvGrpSpPr>
        <p:grpSpPr>
          <a:xfrm>
            <a:off x="10884897" y="3408280"/>
            <a:ext cx="2141277" cy="644905"/>
            <a:chOff x="0" y="0"/>
            <a:chExt cx="563958" cy="169852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787FF6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검품완료 부착</a:t>
              </a:r>
            </a:p>
          </p:txBody>
        </p:sp>
      </p:grpSp>
      <p:sp>
        <p:nvSpPr>
          <p:cNvPr id="27" name="AutoShape 27"/>
          <p:cNvSpPr/>
          <p:nvPr/>
        </p:nvSpPr>
        <p:spPr>
          <a:xfrm>
            <a:off x="13026173" y="3730733"/>
            <a:ext cx="135940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8" name="Group 28"/>
          <p:cNvGrpSpPr/>
          <p:nvPr/>
        </p:nvGrpSpPr>
        <p:grpSpPr>
          <a:xfrm>
            <a:off x="14385576" y="3408280"/>
            <a:ext cx="2141277" cy="644905"/>
            <a:chOff x="0" y="0"/>
            <a:chExt cx="563958" cy="16985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563958" cy="16985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IB 적치</a:t>
              </a:r>
            </a:p>
          </p:txBody>
        </p:sp>
      </p:grpSp>
      <p:sp>
        <p:nvSpPr>
          <p:cNvPr id="31" name="AutoShape 31"/>
          <p:cNvSpPr/>
          <p:nvPr/>
        </p:nvSpPr>
        <p:spPr>
          <a:xfrm>
            <a:off x="8856993" y="4053484"/>
            <a:ext cx="14287" cy="684824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32" name="Group 32"/>
          <p:cNvGrpSpPr/>
          <p:nvPr/>
        </p:nvGrpSpPr>
        <p:grpSpPr>
          <a:xfrm>
            <a:off x="7893931" y="4821047"/>
            <a:ext cx="2147124" cy="644905"/>
            <a:chOff x="0" y="0"/>
            <a:chExt cx="565498" cy="16985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65498" cy="169852"/>
            </a:xfrm>
            <a:custGeom>
              <a:avLst/>
              <a:gdLst/>
              <a:ahLst/>
              <a:cxnLst/>
              <a:rect l="l" t="t" r="r" b="b"/>
              <a:pathLst>
                <a:path w="565498" h="169852">
                  <a:moveTo>
                    <a:pt x="39663" y="0"/>
                  </a:moveTo>
                  <a:lnTo>
                    <a:pt x="525835" y="0"/>
                  </a:lnTo>
                  <a:cubicBezTo>
                    <a:pt x="536354" y="0"/>
                    <a:pt x="546442" y="4179"/>
                    <a:pt x="553881" y="11617"/>
                  </a:cubicBezTo>
                  <a:cubicBezTo>
                    <a:pt x="561319" y="19055"/>
                    <a:pt x="565498" y="29144"/>
                    <a:pt x="565498" y="39663"/>
                  </a:cubicBezTo>
                  <a:lnTo>
                    <a:pt x="565498" y="130189"/>
                  </a:lnTo>
                  <a:cubicBezTo>
                    <a:pt x="565498" y="140708"/>
                    <a:pt x="561319" y="150796"/>
                    <a:pt x="553881" y="158235"/>
                  </a:cubicBezTo>
                  <a:cubicBezTo>
                    <a:pt x="546442" y="165673"/>
                    <a:pt x="536354" y="169852"/>
                    <a:pt x="525835" y="169852"/>
                  </a:cubicBezTo>
                  <a:lnTo>
                    <a:pt x="39663" y="169852"/>
                  </a:lnTo>
                  <a:cubicBezTo>
                    <a:pt x="29144" y="169852"/>
                    <a:pt x="19055" y="165673"/>
                    <a:pt x="11617" y="158235"/>
                  </a:cubicBezTo>
                  <a:cubicBezTo>
                    <a:pt x="4179" y="150796"/>
                    <a:pt x="0" y="140708"/>
                    <a:pt x="0" y="130189"/>
                  </a:cubicBezTo>
                  <a:lnTo>
                    <a:pt x="0" y="39663"/>
                  </a:lnTo>
                  <a:cubicBezTo>
                    <a:pt x="0" y="29144"/>
                    <a:pt x="4179" y="19055"/>
                    <a:pt x="11617" y="11617"/>
                  </a:cubicBezTo>
                  <a:cubicBezTo>
                    <a:pt x="19055" y="4179"/>
                    <a:pt x="29144" y="0"/>
                    <a:pt x="39663" y="0"/>
                  </a:cubicBezTo>
                  <a:close/>
                </a:path>
              </a:pathLst>
            </a:custGeom>
            <a:solidFill>
              <a:srgbClr val="8BDDDB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56549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입고량 30ea 이상</a:t>
              </a:r>
            </a:p>
          </p:txBody>
        </p:sp>
      </p:grpSp>
      <p:sp>
        <p:nvSpPr>
          <p:cNvPr id="35" name="AutoShape 35"/>
          <p:cNvSpPr/>
          <p:nvPr/>
        </p:nvSpPr>
        <p:spPr>
          <a:xfrm flipH="1">
            <a:off x="8052153" y="5475320"/>
            <a:ext cx="545249" cy="62792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AutoShape 36"/>
          <p:cNvSpPr/>
          <p:nvPr/>
        </p:nvSpPr>
        <p:spPr>
          <a:xfrm>
            <a:off x="9350887" y="5484712"/>
            <a:ext cx="551693" cy="632464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37" name="Group 37"/>
          <p:cNvGrpSpPr/>
          <p:nvPr/>
        </p:nvGrpSpPr>
        <p:grpSpPr>
          <a:xfrm>
            <a:off x="8056937" y="5606290"/>
            <a:ext cx="540466" cy="344475"/>
            <a:chOff x="0" y="0"/>
            <a:chExt cx="142345" cy="9072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42345" cy="90726"/>
            </a:xfrm>
            <a:custGeom>
              <a:avLst/>
              <a:gdLst/>
              <a:ahLst/>
              <a:cxnLst/>
              <a:rect l="l" t="t" r="r" b="b"/>
              <a:pathLst>
                <a:path w="142345" h="90726">
                  <a:moveTo>
                    <a:pt x="0" y="0"/>
                  </a:moveTo>
                  <a:lnTo>
                    <a:pt x="142345" y="0"/>
                  </a:lnTo>
                  <a:lnTo>
                    <a:pt x="142345" y="90726"/>
                  </a:lnTo>
                  <a:lnTo>
                    <a:pt x="0" y="90726"/>
                  </a:lnTo>
                  <a:close/>
                </a:path>
              </a:pathLst>
            </a:custGeom>
            <a:solidFill>
              <a:srgbClr val="F8F4EB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9525"/>
              <a:ext cx="142345" cy="10025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597"/>
                </a:lnSpc>
              </a:pPr>
              <a:r>
                <a:rPr lang="en-US" sz="1125" b="1" spc="56">
                  <a:solidFill>
                    <a:srgbClr val="000000"/>
                  </a:solidFill>
                  <a:latin typeface="Garet Bold"/>
                  <a:ea typeface="Garet Bold"/>
                  <a:cs typeface="Garet Bold"/>
                  <a:sym typeface="Garet Bold"/>
                </a:rPr>
                <a:t>YES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9399188" y="5606290"/>
            <a:ext cx="380308" cy="344475"/>
            <a:chOff x="0" y="0"/>
            <a:chExt cx="100163" cy="90726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00163" cy="90726"/>
            </a:xfrm>
            <a:custGeom>
              <a:avLst/>
              <a:gdLst/>
              <a:ahLst/>
              <a:cxnLst/>
              <a:rect l="l" t="t" r="r" b="b"/>
              <a:pathLst>
                <a:path w="100163" h="90726">
                  <a:moveTo>
                    <a:pt x="0" y="0"/>
                  </a:moveTo>
                  <a:lnTo>
                    <a:pt x="100163" y="0"/>
                  </a:lnTo>
                  <a:lnTo>
                    <a:pt x="100163" y="90726"/>
                  </a:lnTo>
                  <a:lnTo>
                    <a:pt x="0" y="90726"/>
                  </a:lnTo>
                  <a:close/>
                </a:path>
              </a:pathLst>
            </a:custGeom>
            <a:solidFill>
              <a:srgbClr val="F8F4EB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9525"/>
              <a:ext cx="100163" cy="10025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597"/>
                </a:lnSpc>
              </a:pPr>
              <a:r>
                <a:rPr lang="en-US" sz="1125" b="1" spc="56">
                  <a:solidFill>
                    <a:srgbClr val="000000"/>
                  </a:solidFill>
                  <a:latin typeface="Garet Bold"/>
                  <a:ea typeface="Garet Bold"/>
                  <a:cs typeface="Garet Bold"/>
                  <a:sym typeface="Garet Bold"/>
                </a:rPr>
                <a:t>NO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6394155" y="6265111"/>
            <a:ext cx="2141277" cy="644905"/>
            <a:chOff x="0" y="0"/>
            <a:chExt cx="563958" cy="16985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입고량의 30% 검품</a:t>
              </a:r>
            </a:p>
          </p:txBody>
        </p:sp>
      </p:grpSp>
      <p:sp>
        <p:nvSpPr>
          <p:cNvPr id="46" name="AutoShape 46"/>
          <p:cNvSpPr/>
          <p:nvPr/>
        </p:nvSpPr>
        <p:spPr>
          <a:xfrm flipH="1">
            <a:off x="5067657" y="6587563"/>
            <a:ext cx="1326498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7" name="Group 47"/>
          <p:cNvGrpSpPr/>
          <p:nvPr/>
        </p:nvGrpSpPr>
        <p:grpSpPr>
          <a:xfrm>
            <a:off x="2926380" y="6250266"/>
            <a:ext cx="2141277" cy="644905"/>
            <a:chOff x="0" y="0"/>
            <a:chExt cx="563958" cy="169852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이슈 10% 발생</a:t>
              </a:r>
            </a:p>
          </p:txBody>
        </p:sp>
      </p:grpSp>
      <p:sp>
        <p:nvSpPr>
          <p:cNvPr id="50" name="AutoShape 50"/>
          <p:cNvSpPr/>
          <p:nvPr/>
        </p:nvSpPr>
        <p:spPr>
          <a:xfrm>
            <a:off x="3982731" y="6895171"/>
            <a:ext cx="0" cy="467099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51" name="Group 51"/>
          <p:cNvGrpSpPr/>
          <p:nvPr/>
        </p:nvGrpSpPr>
        <p:grpSpPr>
          <a:xfrm>
            <a:off x="2912093" y="7362270"/>
            <a:ext cx="2141277" cy="644905"/>
            <a:chOff x="0" y="0"/>
            <a:chExt cx="563958" cy="169852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00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IM 선판매 확인 요청</a:t>
              </a:r>
            </a:p>
          </p:txBody>
        </p:sp>
      </p:grpSp>
      <p:sp>
        <p:nvSpPr>
          <p:cNvPr id="54" name="AutoShape 54"/>
          <p:cNvSpPr/>
          <p:nvPr/>
        </p:nvSpPr>
        <p:spPr>
          <a:xfrm>
            <a:off x="3982730" y="8007175"/>
            <a:ext cx="360669" cy="379515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6" name="Freeform 56"/>
          <p:cNvSpPr/>
          <p:nvPr/>
        </p:nvSpPr>
        <p:spPr>
          <a:xfrm>
            <a:off x="3590522" y="8474275"/>
            <a:ext cx="2141277" cy="804221"/>
          </a:xfrm>
          <a:custGeom>
            <a:avLst/>
            <a:gdLst/>
            <a:ahLst/>
            <a:cxnLst/>
            <a:rect l="l" t="t" r="r" b="b"/>
            <a:pathLst>
              <a:path w="563958" h="211811">
                <a:moveTo>
                  <a:pt x="39771" y="0"/>
                </a:moveTo>
                <a:lnTo>
                  <a:pt x="524187" y="0"/>
                </a:lnTo>
                <a:cubicBezTo>
                  <a:pt x="534734" y="0"/>
                  <a:pt x="544850" y="4190"/>
                  <a:pt x="552309" y="11649"/>
                </a:cubicBezTo>
                <a:cubicBezTo>
                  <a:pt x="559768" y="19107"/>
                  <a:pt x="563958" y="29223"/>
                  <a:pt x="563958" y="39771"/>
                </a:cubicBezTo>
                <a:lnTo>
                  <a:pt x="563958" y="172040"/>
                </a:lnTo>
                <a:cubicBezTo>
                  <a:pt x="563958" y="182588"/>
                  <a:pt x="559768" y="192704"/>
                  <a:pt x="552309" y="200163"/>
                </a:cubicBezTo>
                <a:cubicBezTo>
                  <a:pt x="544850" y="207621"/>
                  <a:pt x="534734" y="211811"/>
                  <a:pt x="524187" y="211811"/>
                </a:cubicBezTo>
                <a:lnTo>
                  <a:pt x="39771" y="211811"/>
                </a:lnTo>
                <a:cubicBezTo>
                  <a:pt x="29223" y="211811"/>
                  <a:pt x="19107" y="207621"/>
                  <a:pt x="11649" y="200163"/>
                </a:cubicBezTo>
                <a:cubicBezTo>
                  <a:pt x="4190" y="192704"/>
                  <a:pt x="0" y="182588"/>
                  <a:pt x="0" y="172040"/>
                </a:cubicBezTo>
                <a:lnTo>
                  <a:pt x="0" y="39771"/>
                </a:lnTo>
                <a:cubicBezTo>
                  <a:pt x="0" y="29223"/>
                  <a:pt x="4190" y="19107"/>
                  <a:pt x="11649" y="11649"/>
                </a:cubicBezTo>
                <a:cubicBezTo>
                  <a:pt x="19107" y="4190"/>
                  <a:pt x="29223" y="0"/>
                  <a:pt x="39771" y="0"/>
                </a:cubicBezTo>
                <a:close/>
              </a:path>
            </a:pathLst>
          </a:custGeom>
          <a:solidFill>
            <a:srgbClr val="FFBD59"/>
          </a:solidFill>
          <a:ln w="2857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7" name="TextBox 57"/>
          <p:cNvSpPr txBox="1"/>
          <p:nvPr/>
        </p:nvSpPr>
        <p:spPr>
          <a:xfrm>
            <a:off x="3590522" y="8365779"/>
            <a:ext cx="2141277" cy="912717"/>
          </a:xfrm>
          <a:prstGeom prst="rect">
            <a:avLst/>
          </a:prstGeom>
        </p:spPr>
        <p:txBody>
          <a:bodyPr lIns="71438" tIns="71438" rIns="71438" bIns="71438" rtlCol="0" anchor="ctr"/>
          <a:lstStyle/>
          <a:p>
            <a:pPr algn="ctr">
              <a:lnSpc>
                <a:spcPts val="2399"/>
              </a:lnSpc>
            </a:pPr>
            <a:r>
              <a:rPr lang="en-US" sz="1689" spc="84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quality control</a:t>
            </a:r>
          </a:p>
          <a:p>
            <a:pPr algn="ctr">
              <a:lnSpc>
                <a:spcPts val="2399"/>
              </a:lnSpc>
            </a:pPr>
            <a:r>
              <a:rPr lang="en-US" sz="1689" spc="84" dirty="0" err="1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이슈</a:t>
            </a:r>
            <a:r>
              <a:rPr lang="en-US" sz="1689" spc="84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1689" spc="84" dirty="0" err="1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공유</a:t>
            </a:r>
            <a:endParaRPr lang="en-US" sz="1689" spc="84" dirty="0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58" name="AutoShape 58"/>
          <p:cNvSpPr/>
          <p:nvPr/>
        </p:nvSpPr>
        <p:spPr>
          <a:xfrm flipH="1">
            <a:off x="2673711" y="8877300"/>
            <a:ext cx="921235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59" name="Group 59"/>
          <p:cNvGrpSpPr/>
          <p:nvPr/>
        </p:nvGrpSpPr>
        <p:grpSpPr>
          <a:xfrm>
            <a:off x="779327" y="7883545"/>
            <a:ext cx="1894384" cy="1497642"/>
            <a:chOff x="-6659" y="-24431"/>
            <a:chExt cx="396740" cy="240386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390081" cy="211811"/>
            </a:xfrm>
            <a:custGeom>
              <a:avLst/>
              <a:gdLst/>
              <a:ahLst/>
              <a:cxnLst/>
              <a:rect l="l" t="t" r="r" b="b"/>
              <a:pathLst>
                <a:path w="390081" h="211811">
                  <a:moveTo>
                    <a:pt x="57499" y="0"/>
                  </a:moveTo>
                  <a:lnTo>
                    <a:pt x="332582" y="0"/>
                  </a:lnTo>
                  <a:cubicBezTo>
                    <a:pt x="364337" y="0"/>
                    <a:pt x="390081" y="25743"/>
                    <a:pt x="390081" y="57499"/>
                  </a:cubicBezTo>
                  <a:lnTo>
                    <a:pt x="390081" y="154312"/>
                  </a:lnTo>
                  <a:cubicBezTo>
                    <a:pt x="390081" y="169562"/>
                    <a:pt x="384023" y="184187"/>
                    <a:pt x="373240" y="194970"/>
                  </a:cubicBezTo>
                  <a:cubicBezTo>
                    <a:pt x="362456" y="205753"/>
                    <a:pt x="347831" y="211811"/>
                    <a:pt x="332582" y="211811"/>
                  </a:cubicBezTo>
                  <a:lnTo>
                    <a:pt x="57499" y="211811"/>
                  </a:lnTo>
                  <a:cubicBezTo>
                    <a:pt x="25743" y="211811"/>
                    <a:pt x="0" y="186068"/>
                    <a:pt x="0" y="154312"/>
                  </a:cubicBezTo>
                  <a:lnTo>
                    <a:pt x="0" y="57499"/>
                  </a:lnTo>
                  <a:cubicBezTo>
                    <a:pt x="0" y="25743"/>
                    <a:pt x="25743" y="0"/>
                    <a:pt x="57499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-6659" y="-24431"/>
              <a:ext cx="390081" cy="240386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400" spc="84" dirty="0" err="1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선판매</a:t>
              </a:r>
              <a:r>
                <a:rPr lang="en-US" sz="1400" spc="84" dirty="0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400" spc="84" dirty="0" err="1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제외분</a:t>
              </a:r>
              <a:r>
                <a:rPr lang="en-US" sz="1400" spc="84" dirty="0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</a:p>
            <a:p>
              <a:pPr algn="ctr">
                <a:lnSpc>
                  <a:spcPts val="2399"/>
                </a:lnSpc>
              </a:pPr>
              <a:r>
                <a:rPr lang="en-US" sz="1400" spc="84" dirty="0" err="1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회송</a:t>
              </a:r>
              <a:r>
                <a:rPr lang="en-US" sz="1400" spc="84" dirty="0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400" spc="84" dirty="0" err="1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진행</a:t>
              </a:r>
              <a:r>
                <a:rPr lang="en-US" sz="1400" spc="84" dirty="0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,</a:t>
              </a:r>
            </a:p>
            <a:p>
              <a:pPr algn="ctr">
                <a:lnSpc>
                  <a:spcPts val="2399"/>
                </a:lnSpc>
              </a:pPr>
              <a:r>
                <a:rPr lang="ko-KR" altLang="en-US" sz="1400" spc="84" dirty="0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후판매는 </a:t>
              </a:r>
              <a:r>
                <a:rPr lang="ko-KR" altLang="en-US" sz="1400" spc="84" dirty="0" err="1">
                  <a:solidFill>
                    <a:srgbClr val="F2F2F2"/>
                  </a:solidFill>
                  <a:latin typeface="Garet"/>
                  <a:ea typeface="Garet"/>
                  <a:cs typeface="Garet"/>
                  <a:sym typeface="Garet"/>
                </a:rPr>
                <a:t>전량회송</a:t>
              </a:r>
              <a:endParaRPr lang="en-US" sz="1400" spc="84" dirty="0">
                <a:solidFill>
                  <a:srgbClr val="F2F2F2"/>
                </a:solidFill>
                <a:latin typeface="Garet"/>
                <a:ea typeface="Garet"/>
                <a:cs typeface="Garet"/>
                <a:sym typeface="Garet"/>
              </a:endParaRP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9589342" y="6269443"/>
            <a:ext cx="2141277" cy="644905"/>
            <a:chOff x="0" y="0"/>
            <a:chExt cx="563958" cy="169852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전수 검품</a:t>
              </a:r>
            </a:p>
          </p:txBody>
        </p:sp>
      </p:grpSp>
      <p:sp>
        <p:nvSpPr>
          <p:cNvPr id="65" name="AutoShape 65"/>
          <p:cNvSpPr/>
          <p:nvPr/>
        </p:nvSpPr>
        <p:spPr>
          <a:xfrm>
            <a:off x="11730619" y="6591895"/>
            <a:ext cx="990600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66" name="Group 66"/>
          <p:cNvGrpSpPr/>
          <p:nvPr/>
        </p:nvGrpSpPr>
        <p:grpSpPr>
          <a:xfrm>
            <a:off x="12721219" y="6189785"/>
            <a:ext cx="2442581" cy="804221"/>
            <a:chOff x="0" y="0"/>
            <a:chExt cx="563958" cy="211811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563958" cy="211811"/>
            </a:xfrm>
            <a:custGeom>
              <a:avLst/>
              <a:gdLst/>
              <a:ahLst/>
              <a:cxnLst/>
              <a:rect l="l" t="t" r="r" b="b"/>
              <a:pathLst>
                <a:path w="563958" h="211811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72040"/>
                  </a:lnTo>
                  <a:cubicBezTo>
                    <a:pt x="563958" y="182588"/>
                    <a:pt x="559768" y="192704"/>
                    <a:pt x="552309" y="200163"/>
                  </a:cubicBezTo>
                  <a:cubicBezTo>
                    <a:pt x="544850" y="207621"/>
                    <a:pt x="534734" y="211811"/>
                    <a:pt x="524187" y="211811"/>
                  </a:cubicBezTo>
                  <a:lnTo>
                    <a:pt x="39771" y="211811"/>
                  </a:lnTo>
                  <a:cubicBezTo>
                    <a:pt x="29223" y="211811"/>
                    <a:pt x="19107" y="207621"/>
                    <a:pt x="11649" y="200163"/>
                  </a:cubicBezTo>
                  <a:cubicBezTo>
                    <a:pt x="4190" y="192704"/>
                    <a:pt x="0" y="182588"/>
                    <a:pt x="0" y="17204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-28575"/>
              <a:ext cx="563958" cy="240386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이슈발생수량만 회송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2192266" y="3119096"/>
            <a:ext cx="14191080" cy="6331382"/>
          </a:xfrm>
          <a:custGeom>
            <a:avLst/>
            <a:gdLst/>
            <a:ahLst/>
            <a:cxnLst/>
            <a:rect l="l" t="t" r="r" b="b"/>
            <a:pathLst>
              <a:path w="14191080" h="6331382">
                <a:moveTo>
                  <a:pt x="0" y="0"/>
                </a:moveTo>
                <a:lnTo>
                  <a:pt x="14191080" y="0"/>
                </a:lnTo>
                <a:lnTo>
                  <a:pt x="14191080" y="6331382"/>
                </a:lnTo>
                <a:lnTo>
                  <a:pt x="0" y="63313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91" b="-1311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1" name="TextBox 11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입고/재고 검품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04-5. 업무 공유 예시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입고/재고 검품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04-6. 재고 검품 프로세스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271129" y="3404507"/>
            <a:ext cx="2141277" cy="644905"/>
            <a:chOff x="0" y="0"/>
            <a:chExt cx="563958" cy="16985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563958" cy="16985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재고리스트 확인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>
            <a:off x="3412406" y="3726959"/>
            <a:ext cx="1248755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16" name="Group 16"/>
          <p:cNvGrpSpPr/>
          <p:nvPr/>
        </p:nvGrpSpPr>
        <p:grpSpPr>
          <a:xfrm>
            <a:off x="4661161" y="3404507"/>
            <a:ext cx="2141277" cy="644905"/>
            <a:chOff x="0" y="0"/>
            <a:chExt cx="563958" cy="16985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563958" cy="16985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지번 확인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6802438" y="3722142"/>
            <a:ext cx="928879" cy="4817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738855" y="3399689"/>
            <a:ext cx="2141277" cy="644905"/>
            <a:chOff x="0" y="0"/>
            <a:chExt cx="563958" cy="1698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재고 조회</a:t>
              </a:r>
            </a:p>
          </p:txBody>
        </p:sp>
      </p:grpSp>
      <p:sp>
        <p:nvSpPr>
          <p:cNvPr id="23" name="AutoShape 23"/>
          <p:cNvSpPr/>
          <p:nvPr/>
        </p:nvSpPr>
        <p:spPr>
          <a:xfrm>
            <a:off x="9880131" y="3722142"/>
            <a:ext cx="1049550" cy="4817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4" name="Group 24"/>
          <p:cNvGrpSpPr/>
          <p:nvPr/>
        </p:nvGrpSpPr>
        <p:grpSpPr>
          <a:xfrm>
            <a:off x="10929681" y="3404507"/>
            <a:ext cx="2147124" cy="644905"/>
            <a:chOff x="0" y="0"/>
            <a:chExt cx="565498" cy="169852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65498" cy="169852"/>
            </a:xfrm>
            <a:custGeom>
              <a:avLst/>
              <a:gdLst/>
              <a:ahLst/>
              <a:cxnLst/>
              <a:rect l="l" t="t" r="r" b="b"/>
              <a:pathLst>
                <a:path w="565498" h="169852">
                  <a:moveTo>
                    <a:pt x="39663" y="0"/>
                  </a:moveTo>
                  <a:lnTo>
                    <a:pt x="525835" y="0"/>
                  </a:lnTo>
                  <a:cubicBezTo>
                    <a:pt x="536354" y="0"/>
                    <a:pt x="546442" y="4179"/>
                    <a:pt x="553881" y="11617"/>
                  </a:cubicBezTo>
                  <a:cubicBezTo>
                    <a:pt x="561319" y="19055"/>
                    <a:pt x="565498" y="29144"/>
                    <a:pt x="565498" y="39663"/>
                  </a:cubicBezTo>
                  <a:lnTo>
                    <a:pt x="565498" y="130189"/>
                  </a:lnTo>
                  <a:cubicBezTo>
                    <a:pt x="565498" y="140708"/>
                    <a:pt x="561319" y="150796"/>
                    <a:pt x="553881" y="158235"/>
                  </a:cubicBezTo>
                  <a:cubicBezTo>
                    <a:pt x="546442" y="165673"/>
                    <a:pt x="536354" y="169852"/>
                    <a:pt x="525835" y="169852"/>
                  </a:cubicBezTo>
                  <a:lnTo>
                    <a:pt x="39663" y="169852"/>
                  </a:lnTo>
                  <a:cubicBezTo>
                    <a:pt x="29144" y="169852"/>
                    <a:pt x="19055" y="165673"/>
                    <a:pt x="11617" y="158235"/>
                  </a:cubicBezTo>
                  <a:cubicBezTo>
                    <a:pt x="4179" y="150796"/>
                    <a:pt x="0" y="140708"/>
                    <a:pt x="0" y="130189"/>
                  </a:cubicBezTo>
                  <a:lnTo>
                    <a:pt x="0" y="39663"/>
                  </a:lnTo>
                  <a:cubicBezTo>
                    <a:pt x="0" y="29144"/>
                    <a:pt x="4179" y="19055"/>
                    <a:pt x="11617" y="11617"/>
                  </a:cubicBezTo>
                  <a:cubicBezTo>
                    <a:pt x="19055" y="4179"/>
                    <a:pt x="29144" y="0"/>
                    <a:pt x="39663" y="0"/>
                  </a:cubicBezTo>
                  <a:close/>
                </a:path>
              </a:pathLst>
            </a:custGeom>
            <a:solidFill>
              <a:srgbClr val="8BDDDB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56549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재고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수량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30%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검품</a:t>
              </a:r>
              <a:endParaRPr lang="en-US" sz="1600" spc="84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endParaRPr>
            </a:p>
          </p:txBody>
        </p:sp>
      </p:grpSp>
      <p:sp>
        <p:nvSpPr>
          <p:cNvPr id="27" name="AutoShape 27"/>
          <p:cNvSpPr/>
          <p:nvPr/>
        </p:nvSpPr>
        <p:spPr>
          <a:xfrm>
            <a:off x="13076805" y="3726959"/>
            <a:ext cx="1308771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8" name="Group 28"/>
          <p:cNvGrpSpPr/>
          <p:nvPr/>
        </p:nvGrpSpPr>
        <p:grpSpPr>
          <a:xfrm>
            <a:off x="14385576" y="3339411"/>
            <a:ext cx="2141277" cy="775097"/>
            <a:chOff x="0" y="0"/>
            <a:chExt cx="563958" cy="204141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63958" cy="204141"/>
            </a:xfrm>
            <a:custGeom>
              <a:avLst/>
              <a:gdLst/>
              <a:ahLst/>
              <a:cxnLst/>
              <a:rect l="l" t="t" r="r" b="b"/>
              <a:pathLst>
                <a:path w="563958" h="204141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64370"/>
                  </a:lnTo>
                  <a:cubicBezTo>
                    <a:pt x="563958" y="174918"/>
                    <a:pt x="559768" y="185033"/>
                    <a:pt x="552309" y="192492"/>
                  </a:cubicBezTo>
                  <a:cubicBezTo>
                    <a:pt x="544850" y="199951"/>
                    <a:pt x="534734" y="204141"/>
                    <a:pt x="524187" y="204141"/>
                  </a:cubicBezTo>
                  <a:lnTo>
                    <a:pt x="39771" y="204141"/>
                  </a:lnTo>
                  <a:cubicBezTo>
                    <a:pt x="29223" y="204141"/>
                    <a:pt x="19107" y="199951"/>
                    <a:pt x="11649" y="192492"/>
                  </a:cubicBezTo>
                  <a:cubicBezTo>
                    <a:pt x="4190" y="185033"/>
                    <a:pt x="0" y="174918"/>
                    <a:pt x="0" y="16437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563958" cy="20414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재고검품방</a:t>
              </a:r>
            </a:p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 이슈공유</a:t>
              </a:r>
            </a:p>
          </p:txBody>
        </p:sp>
      </p:grpSp>
      <p:sp>
        <p:nvSpPr>
          <p:cNvPr id="31" name="AutoShape 31"/>
          <p:cNvSpPr/>
          <p:nvPr/>
        </p:nvSpPr>
        <p:spPr>
          <a:xfrm flipH="1">
            <a:off x="12003243" y="4049412"/>
            <a:ext cx="0" cy="642334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32" name="Group 32"/>
          <p:cNvGrpSpPr/>
          <p:nvPr/>
        </p:nvGrpSpPr>
        <p:grpSpPr>
          <a:xfrm>
            <a:off x="11733010" y="4220046"/>
            <a:ext cx="540466" cy="344475"/>
            <a:chOff x="0" y="0"/>
            <a:chExt cx="142345" cy="9072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42345" cy="90726"/>
            </a:xfrm>
            <a:custGeom>
              <a:avLst/>
              <a:gdLst/>
              <a:ahLst/>
              <a:cxnLst/>
              <a:rect l="l" t="t" r="r" b="b"/>
              <a:pathLst>
                <a:path w="142345" h="90726">
                  <a:moveTo>
                    <a:pt x="0" y="0"/>
                  </a:moveTo>
                  <a:lnTo>
                    <a:pt x="142345" y="0"/>
                  </a:lnTo>
                  <a:lnTo>
                    <a:pt x="142345" y="90726"/>
                  </a:lnTo>
                  <a:lnTo>
                    <a:pt x="0" y="90726"/>
                  </a:lnTo>
                  <a:close/>
                </a:path>
              </a:pathLst>
            </a:custGeom>
            <a:solidFill>
              <a:srgbClr val="F8F4EB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9525"/>
              <a:ext cx="142345" cy="10025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597"/>
                </a:lnSpc>
              </a:pPr>
              <a:r>
                <a:rPr lang="en-US" sz="1125" b="1" spc="56">
                  <a:solidFill>
                    <a:srgbClr val="000000"/>
                  </a:solidFill>
                  <a:latin typeface="Garet Bold"/>
                  <a:ea typeface="Garet Bold"/>
                  <a:cs typeface="Garet Bold"/>
                  <a:sym typeface="Garet Bold"/>
                </a:rPr>
                <a:t>YES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0935528" y="4798673"/>
            <a:ext cx="2141277" cy="644905"/>
            <a:chOff x="0" y="0"/>
            <a:chExt cx="563958" cy="16985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8BDDDB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재고변질 지번이동</a:t>
              </a:r>
            </a:p>
          </p:txBody>
        </p:sp>
      </p:grpSp>
      <p:sp>
        <p:nvSpPr>
          <p:cNvPr id="38" name="AutoShape 38"/>
          <p:cNvSpPr/>
          <p:nvPr/>
        </p:nvSpPr>
        <p:spPr>
          <a:xfrm flipH="1">
            <a:off x="10720454" y="5502887"/>
            <a:ext cx="1012557" cy="559764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AutoShape 39"/>
          <p:cNvSpPr/>
          <p:nvPr/>
        </p:nvSpPr>
        <p:spPr>
          <a:xfrm>
            <a:off x="12199786" y="5456594"/>
            <a:ext cx="877019" cy="532127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0" name="Group 40"/>
          <p:cNvGrpSpPr/>
          <p:nvPr/>
        </p:nvGrpSpPr>
        <p:grpSpPr>
          <a:xfrm>
            <a:off x="8473970" y="5988721"/>
            <a:ext cx="2141277" cy="644905"/>
            <a:chOff x="0" y="0"/>
            <a:chExt cx="563958" cy="169852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단순변질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3185532" y="5834361"/>
            <a:ext cx="2141277" cy="644905"/>
            <a:chOff x="0" y="0"/>
            <a:chExt cx="563958" cy="16985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추판변질</a:t>
              </a:r>
            </a:p>
          </p:txBody>
        </p:sp>
      </p:grpSp>
      <p:sp>
        <p:nvSpPr>
          <p:cNvPr id="46" name="AutoShape 46"/>
          <p:cNvSpPr/>
          <p:nvPr/>
        </p:nvSpPr>
        <p:spPr>
          <a:xfrm>
            <a:off x="9544609" y="6633626"/>
            <a:ext cx="0" cy="800108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7" name="AutoShape 47"/>
          <p:cNvSpPr/>
          <p:nvPr/>
        </p:nvSpPr>
        <p:spPr>
          <a:xfrm flipH="1">
            <a:off x="14270458" y="6479266"/>
            <a:ext cx="0" cy="831531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8" name="Group 48"/>
          <p:cNvGrpSpPr/>
          <p:nvPr/>
        </p:nvGrpSpPr>
        <p:grpSpPr>
          <a:xfrm>
            <a:off x="8473970" y="7261697"/>
            <a:ext cx="2141277" cy="644905"/>
            <a:chOff x="0" y="0"/>
            <a:chExt cx="563958" cy="169852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STOP-BAD-M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3199820" y="7310797"/>
            <a:ext cx="2141277" cy="644905"/>
            <a:chOff x="0" y="0"/>
            <a:chExt cx="563958" cy="169852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STOP-BAD-MC</a:t>
              </a:r>
            </a:p>
          </p:txBody>
        </p:sp>
      </p:grpSp>
      <p:sp>
        <p:nvSpPr>
          <p:cNvPr id="54" name="AutoShape 54"/>
          <p:cNvSpPr/>
          <p:nvPr/>
        </p:nvSpPr>
        <p:spPr>
          <a:xfrm>
            <a:off x="9514561" y="7900008"/>
            <a:ext cx="1205893" cy="96062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5" name="AutoShape 55"/>
          <p:cNvSpPr/>
          <p:nvPr/>
        </p:nvSpPr>
        <p:spPr>
          <a:xfrm flipH="1">
            <a:off x="12861730" y="7955702"/>
            <a:ext cx="1346282" cy="904926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56" name="Group 56"/>
          <p:cNvGrpSpPr/>
          <p:nvPr/>
        </p:nvGrpSpPr>
        <p:grpSpPr>
          <a:xfrm>
            <a:off x="10720454" y="8538176"/>
            <a:ext cx="2141277" cy="644905"/>
            <a:chOff x="0" y="0"/>
            <a:chExt cx="563958" cy="169852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0"/>
              <a:ext cx="563958" cy="16985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폐기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16329" y="3841794"/>
            <a:ext cx="3010713" cy="3187382"/>
          </a:xfrm>
          <a:custGeom>
            <a:avLst/>
            <a:gdLst/>
            <a:ahLst/>
            <a:cxnLst/>
            <a:rect l="l" t="t" r="r" b="b"/>
            <a:pathLst>
              <a:path w="3010713" h="3187382">
                <a:moveTo>
                  <a:pt x="0" y="0"/>
                </a:moveTo>
                <a:lnTo>
                  <a:pt x="3010713" y="0"/>
                </a:lnTo>
                <a:lnTo>
                  <a:pt x="3010713" y="3187383"/>
                </a:lnTo>
                <a:lnTo>
                  <a:pt x="0" y="318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090" b="-7924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"/>
          <p:cNvSpPr/>
          <p:nvPr/>
        </p:nvSpPr>
        <p:spPr>
          <a:xfrm>
            <a:off x="4714936" y="3841794"/>
            <a:ext cx="2842775" cy="3153601"/>
          </a:xfrm>
          <a:custGeom>
            <a:avLst/>
            <a:gdLst/>
            <a:ahLst/>
            <a:cxnLst/>
            <a:rect l="l" t="t" r="r" b="b"/>
            <a:pathLst>
              <a:path w="2842775" h="3153601">
                <a:moveTo>
                  <a:pt x="0" y="0"/>
                </a:moveTo>
                <a:lnTo>
                  <a:pt x="2842774" y="0"/>
                </a:lnTo>
                <a:lnTo>
                  <a:pt x="2842774" y="3153602"/>
                </a:lnTo>
                <a:lnTo>
                  <a:pt x="0" y="31536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2875" b="-16271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2" name="Freeform 12"/>
          <p:cNvSpPr/>
          <p:nvPr/>
        </p:nvSpPr>
        <p:spPr>
          <a:xfrm>
            <a:off x="8043485" y="3841794"/>
            <a:ext cx="2765793" cy="3153601"/>
          </a:xfrm>
          <a:custGeom>
            <a:avLst/>
            <a:gdLst/>
            <a:ahLst/>
            <a:cxnLst/>
            <a:rect l="l" t="t" r="r" b="b"/>
            <a:pathLst>
              <a:path w="2765793" h="3153601">
                <a:moveTo>
                  <a:pt x="0" y="0"/>
                </a:moveTo>
                <a:lnTo>
                  <a:pt x="2765793" y="0"/>
                </a:lnTo>
                <a:lnTo>
                  <a:pt x="2765793" y="3153602"/>
                </a:lnTo>
                <a:lnTo>
                  <a:pt x="0" y="31536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0537" b="-13651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3" name="Freeform 13"/>
          <p:cNvSpPr/>
          <p:nvPr/>
        </p:nvSpPr>
        <p:spPr>
          <a:xfrm>
            <a:off x="11295053" y="3841794"/>
            <a:ext cx="2791375" cy="3094123"/>
          </a:xfrm>
          <a:custGeom>
            <a:avLst/>
            <a:gdLst/>
            <a:ahLst/>
            <a:cxnLst/>
            <a:rect l="l" t="t" r="r" b="b"/>
            <a:pathLst>
              <a:path w="2791375" h="3094123">
                <a:moveTo>
                  <a:pt x="0" y="0"/>
                </a:moveTo>
                <a:lnTo>
                  <a:pt x="2791375" y="0"/>
                </a:lnTo>
                <a:lnTo>
                  <a:pt x="2791375" y="3094123"/>
                </a:lnTo>
                <a:lnTo>
                  <a:pt x="0" y="3094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1099" b="-21099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4" name="Freeform 14"/>
          <p:cNvSpPr/>
          <p:nvPr/>
        </p:nvSpPr>
        <p:spPr>
          <a:xfrm>
            <a:off x="14427248" y="3841794"/>
            <a:ext cx="2681573" cy="3051446"/>
          </a:xfrm>
          <a:custGeom>
            <a:avLst/>
            <a:gdLst/>
            <a:ahLst/>
            <a:cxnLst/>
            <a:rect l="l" t="t" r="r" b="b"/>
            <a:pathLst>
              <a:path w="2681573" h="3051446">
                <a:moveTo>
                  <a:pt x="0" y="0"/>
                </a:moveTo>
                <a:lnTo>
                  <a:pt x="2681572" y="0"/>
                </a:lnTo>
                <a:lnTo>
                  <a:pt x="2681572" y="3051446"/>
                </a:lnTo>
                <a:lnTo>
                  <a:pt x="0" y="30514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4925" b="-14925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5" name="TextBox 15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입고/재고 검품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04-7.재고변질 지번이동 방법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61552" y="7274240"/>
            <a:ext cx="246829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01. 재고조회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714936" y="7274240"/>
            <a:ext cx="246829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02. 재고이동 지시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043485" y="7274240"/>
            <a:ext cx="246829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03. 지시 완료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95053" y="7274240"/>
            <a:ext cx="2872837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지번이동 후 확정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427248" y="7274240"/>
            <a:ext cx="2872837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05. 지번이동 확인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85611" y="7786051"/>
            <a:ext cx="3072149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PDA로 재고조회 누른 후 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상폼코드를 스캔합니다.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372250" y="7737155"/>
            <a:ext cx="3072149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재고이동 지시 후, 이동하려는 재고가 있는 곳의 지번 코드를 스캔 후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상품코드를 스캔합니다.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587442" y="7737155"/>
            <a:ext cx="3380376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변질이 발생된 상품의 입고일자 칸에</a:t>
            </a:r>
          </a:p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폐기수량을 정확히 적고,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체크박스를 누른 후 지시완료를 누릅니다.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931287" y="7786051"/>
            <a:ext cx="3380376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변질폐기(STOB-BAD-M) 또는</a:t>
            </a:r>
          </a:p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추판폐기(STOP-BAD-MC) 지번을 스캔 후, 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이동을 누릅니다.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099863" y="7786051"/>
            <a:ext cx="3380376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1번 과정을 재 실시하여 지번에 폐기수량이 맞게 이동되었는지 확인합니다.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4227042" y="5367517"/>
            <a:ext cx="683822" cy="683822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444399" y="5367517"/>
            <a:ext cx="683822" cy="683822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824775" y="5367517"/>
            <a:ext cx="683822" cy="683822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4105478" y="5367517"/>
            <a:ext cx="683822" cy="683822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1FADF-E6B1-8B73-8D72-9DEDD75AD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566EF1A-F3FF-7F4F-2E11-D12D7C39492D}"/>
              </a:ext>
            </a:extLst>
          </p:cNvPr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9A7ABD3-AC58-B175-DEF6-1F8F611AFA7D}"/>
                </a:ext>
              </a:extLst>
            </p:cNvPr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BBBD015E-D15A-3DFE-D0F3-A51E51776826}"/>
                </a:ext>
              </a:extLst>
            </p:cNvPr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>
                <a:extLst>
                  <a:ext uri="{FF2B5EF4-FFF2-40B4-BE49-F238E27FC236}">
                    <a16:creationId xmlns:a16="http://schemas.microsoft.com/office/drawing/2014/main" id="{A80CFAAB-B575-9811-A535-FBF6BB293A02}"/>
                  </a:ext>
                </a:extLst>
              </p:cNvPr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>
                <a:extLst>
                  <a:ext uri="{FF2B5EF4-FFF2-40B4-BE49-F238E27FC236}">
                    <a16:creationId xmlns:a16="http://schemas.microsoft.com/office/drawing/2014/main" id="{1A74C7DA-89E8-08F4-4B3E-EF6C6EEBC559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D36D2C88-6C91-F356-CC71-E975FBE2792B}"/>
              </a:ext>
            </a:extLst>
          </p:cNvPr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54B2E04-D627-7890-F26C-402FFA2434C3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7576114-FA66-0D2A-56AA-8312F6EAF078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ED5FFA30-07FA-9B6D-3414-29B883254C7F}"/>
              </a:ext>
            </a:extLst>
          </p:cNvPr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입고/재고 검품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03AC2F30-0279-940D-C75B-8BD8F34A1FA4}"/>
              </a:ext>
            </a:extLst>
          </p:cNvPr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04-7.재고변질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선할당으로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지번이동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불가능할 경우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5F67E20-1DD0-0D26-ABCE-0C5C85BCB3F7}"/>
              </a:ext>
            </a:extLst>
          </p:cNvPr>
          <p:cNvSpPr txBox="1"/>
          <p:nvPr/>
        </p:nvSpPr>
        <p:spPr>
          <a:xfrm>
            <a:off x="1726817" y="3836434"/>
            <a:ext cx="3950019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01. </a:t>
            </a:r>
            <a:r>
              <a:rPr 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im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공유방에 지번이동 요청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BEC44F5-9E38-CB86-65D4-95D2B74BBCC6}"/>
              </a:ext>
            </a:extLst>
          </p:cNvPr>
          <p:cNvSpPr txBox="1"/>
          <p:nvPr/>
        </p:nvSpPr>
        <p:spPr>
          <a:xfrm>
            <a:off x="11800775" y="3647801"/>
            <a:ext cx="3203751" cy="855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02. 2qc_</a:t>
            </a: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재고검품방에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변질 수량</a:t>
            </a: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, 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사진 공유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062F3DC-E286-380C-2510-13881A84ED59}"/>
              </a:ext>
            </a:extLst>
          </p:cNvPr>
          <p:cNvSpPr txBox="1"/>
          <p:nvPr/>
        </p:nvSpPr>
        <p:spPr>
          <a:xfrm>
            <a:off x="1726818" y="5670278"/>
            <a:ext cx="3950019" cy="16763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altLang="ko-KR" sz="1600" dirty="0"/>
              <a:t>[</a:t>
            </a:r>
            <a:r>
              <a:rPr lang="ko-KR" altLang="en-US" sz="1600" dirty="0" err="1"/>
              <a:t>재고변질</a:t>
            </a:r>
            <a:r>
              <a:rPr lang="ko-KR" altLang="en-US" sz="1600" dirty="0"/>
              <a:t> </a:t>
            </a:r>
            <a:r>
              <a:rPr lang="en-US" altLang="ko-KR" sz="1600" dirty="0"/>
              <a:t>WMS </a:t>
            </a:r>
            <a:r>
              <a:rPr lang="ko-KR" altLang="en-US" sz="1600" dirty="0" err="1"/>
              <a:t>미처리건</a:t>
            </a:r>
            <a:r>
              <a:rPr lang="en-US" altLang="ko-KR" sz="1600" dirty="0"/>
              <a:t>]</a:t>
            </a:r>
            <a:br>
              <a:rPr lang="en-US" altLang="ko-KR" sz="1600" dirty="0"/>
            </a:br>
            <a:br>
              <a:rPr lang="en-US" altLang="ko-KR" sz="1600" dirty="0"/>
            </a:b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상품코드</a:t>
            </a:r>
            <a:r>
              <a:rPr lang="en-US" altLang="ko-KR" sz="1600" b="1" dirty="0">
                <a:solidFill>
                  <a:srgbClr val="FF0000"/>
                </a:solidFill>
              </a:rPr>
              <a:t>) (</a:t>
            </a:r>
            <a:r>
              <a:rPr lang="ko-KR" altLang="en-US" sz="1600" b="1" dirty="0">
                <a:solidFill>
                  <a:srgbClr val="FF0000"/>
                </a:solidFill>
              </a:rPr>
              <a:t>상품명</a:t>
            </a:r>
            <a:r>
              <a:rPr lang="en-US" altLang="ko-KR" sz="1600" b="1" dirty="0">
                <a:solidFill>
                  <a:srgbClr val="FF0000"/>
                </a:solidFill>
              </a:rPr>
              <a:t>) (</a:t>
            </a:r>
            <a:r>
              <a:rPr lang="ko-KR" altLang="en-US" sz="1600" b="1" dirty="0">
                <a:solidFill>
                  <a:srgbClr val="FF0000"/>
                </a:solidFill>
              </a:rPr>
              <a:t>입고일자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r>
              <a:rPr lang="ko-KR" altLang="en-US" sz="1600" b="1" dirty="0">
                <a:solidFill>
                  <a:srgbClr val="FF0000"/>
                </a:solidFill>
              </a:rPr>
              <a:t> </a:t>
            </a:r>
            <a:br>
              <a:rPr lang="ko-KR" altLang="en-US" sz="1600" dirty="0"/>
            </a:br>
            <a:r>
              <a:rPr lang="ko-KR" altLang="en-US" sz="1600" dirty="0"/>
              <a:t>재고 변질 차감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변질수량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r>
              <a:rPr lang="ko-KR" altLang="en-US" sz="1600" dirty="0"/>
              <a:t>개 진행하여야 </a:t>
            </a:r>
            <a:br>
              <a:rPr lang="ko-KR" altLang="en-US" sz="1600" dirty="0"/>
            </a:br>
            <a:r>
              <a:rPr lang="ko-KR" altLang="en-US" sz="1600" dirty="0"/>
              <a:t>하나 할당으로  인하여  해당일자  </a:t>
            </a:r>
            <a:br>
              <a:rPr lang="ko-KR" altLang="en-US" sz="1600" dirty="0"/>
            </a:br>
            <a:r>
              <a:rPr lang="ko-KR" altLang="en-US" sz="1600" dirty="0"/>
              <a:t>전산 재고가 없습니다 </a:t>
            </a:r>
            <a:r>
              <a:rPr lang="en-US" altLang="ko-KR" sz="1600" dirty="0"/>
              <a:t>. </a:t>
            </a:r>
            <a:r>
              <a:rPr lang="ko-KR" altLang="en-US" sz="1600" dirty="0"/>
              <a:t>확인 부탁드립니다</a:t>
            </a:r>
            <a:r>
              <a:rPr lang="en-US" altLang="ko-KR" sz="1600" dirty="0"/>
              <a:t>.</a:t>
            </a:r>
            <a:endParaRPr lang="en-US" sz="1600" spc="-48" dirty="0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</p:txBody>
      </p:sp>
      <p:grpSp>
        <p:nvGrpSpPr>
          <p:cNvPr id="27" name="Group 27">
            <a:extLst>
              <a:ext uri="{FF2B5EF4-FFF2-40B4-BE49-F238E27FC236}">
                <a16:creationId xmlns:a16="http://schemas.microsoft.com/office/drawing/2014/main" id="{D479B1E6-730F-7024-ECA1-6BA301464615}"/>
              </a:ext>
            </a:extLst>
          </p:cNvPr>
          <p:cNvGrpSpPr/>
          <p:nvPr/>
        </p:nvGrpSpPr>
        <p:grpSpPr>
          <a:xfrm>
            <a:off x="5740822" y="5598775"/>
            <a:ext cx="683822" cy="683822"/>
            <a:chOff x="0" y="0"/>
            <a:chExt cx="812800" cy="812800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7234D129-ACF8-DF13-7798-C9DC83B1597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383FBDCD-9158-7424-C47D-3DFA33CC2A45}"/>
                </a:ext>
              </a:extLst>
            </p:cNvPr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0487B4F5-CA7F-3171-D30B-E147C7A1CFCA}"/>
              </a:ext>
            </a:extLst>
          </p:cNvPr>
          <p:cNvGrpSpPr/>
          <p:nvPr/>
        </p:nvGrpSpPr>
        <p:grpSpPr>
          <a:xfrm>
            <a:off x="10418161" y="5688140"/>
            <a:ext cx="683822" cy="683822"/>
            <a:chOff x="0" y="0"/>
            <a:chExt cx="812800" cy="8128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84727FE8-C136-A306-8996-11B1C2ADE60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76DB01E9-51A7-7776-4059-CE788A09DECB}"/>
                </a:ext>
              </a:extLst>
            </p:cNvPr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  <p:pic>
        <p:nvPicPr>
          <p:cNvPr id="40" name="그림 39">
            <a:extLst>
              <a:ext uri="{FF2B5EF4-FFF2-40B4-BE49-F238E27FC236}">
                <a16:creationId xmlns:a16="http://schemas.microsoft.com/office/drawing/2014/main" id="{767F97EC-8BC1-764C-1699-5B48A272D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494" y="3762005"/>
            <a:ext cx="3549832" cy="3816546"/>
          </a:xfrm>
          <a:prstGeom prst="rect">
            <a:avLst/>
          </a:prstGeom>
        </p:spPr>
      </p:pic>
      <p:sp>
        <p:nvSpPr>
          <p:cNvPr id="41" name="TextBox 24">
            <a:extLst>
              <a:ext uri="{FF2B5EF4-FFF2-40B4-BE49-F238E27FC236}">
                <a16:creationId xmlns:a16="http://schemas.microsoft.com/office/drawing/2014/main" id="{20BAB306-8636-B352-2550-7A14A85E4560}"/>
              </a:ext>
            </a:extLst>
          </p:cNvPr>
          <p:cNvSpPr txBox="1"/>
          <p:nvPr/>
        </p:nvSpPr>
        <p:spPr>
          <a:xfrm>
            <a:off x="1881794" y="5280842"/>
            <a:ext cx="3380376" cy="268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ko-KR" altLang="en-US" sz="1600" b="1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요청 양식</a:t>
            </a:r>
            <a:endParaRPr lang="en-US" sz="1600" b="1" spc="-48" dirty="0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</p:txBody>
      </p:sp>
      <p:sp>
        <p:nvSpPr>
          <p:cNvPr id="43" name="Freeform 11">
            <a:extLst>
              <a:ext uri="{FF2B5EF4-FFF2-40B4-BE49-F238E27FC236}">
                <a16:creationId xmlns:a16="http://schemas.microsoft.com/office/drawing/2014/main" id="{CF99EFFB-EAAF-6478-E2DE-68CAA4268FE2}"/>
              </a:ext>
            </a:extLst>
          </p:cNvPr>
          <p:cNvSpPr/>
          <p:nvPr/>
        </p:nvSpPr>
        <p:spPr>
          <a:xfrm>
            <a:off x="11701900" y="4553305"/>
            <a:ext cx="3549833" cy="3108531"/>
          </a:xfrm>
          <a:custGeom>
            <a:avLst/>
            <a:gdLst/>
            <a:ahLst/>
            <a:cxnLst/>
            <a:rect l="l" t="t" r="r" b="b"/>
            <a:pathLst>
              <a:path w="4781505" h="4189123">
                <a:moveTo>
                  <a:pt x="0" y="0"/>
                </a:moveTo>
                <a:lnTo>
                  <a:pt x="4781506" y="0"/>
                </a:lnTo>
                <a:lnTo>
                  <a:pt x="4781506" y="4189123"/>
                </a:lnTo>
                <a:lnTo>
                  <a:pt x="0" y="41891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6564" b="-90895"/>
            </a:stretch>
          </a:blipFill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420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363200" y="3345194"/>
            <a:ext cx="5069015" cy="3987468"/>
          </a:xfrm>
          <a:custGeom>
            <a:avLst/>
            <a:gdLst/>
            <a:ahLst/>
            <a:cxnLst/>
            <a:rect l="l" t="t" r="r" b="b"/>
            <a:pathLst>
              <a:path w="4742977" h="3987468">
                <a:moveTo>
                  <a:pt x="0" y="0"/>
                </a:moveTo>
                <a:lnTo>
                  <a:pt x="4742977" y="0"/>
                </a:lnTo>
                <a:lnTo>
                  <a:pt x="4742977" y="3987468"/>
                </a:lnTo>
                <a:lnTo>
                  <a:pt x="0" y="39874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360" b="-69519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"/>
          <p:cNvSpPr/>
          <p:nvPr/>
        </p:nvSpPr>
        <p:spPr>
          <a:xfrm>
            <a:off x="1752601" y="3215379"/>
            <a:ext cx="5562600" cy="4189123"/>
          </a:xfrm>
          <a:custGeom>
            <a:avLst/>
            <a:gdLst/>
            <a:ahLst/>
            <a:cxnLst/>
            <a:rect l="l" t="t" r="r" b="b"/>
            <a:pathLst>
              <a:path w="4781505" h="4189123">
                <a:moveTo>
                  <a:pt x="0" y="0"/>
                </a:moveTo>
                <a:lnTo>
                  <a:pt x="4781506" y="0"/>
                </a:lnTo>
                <a:lnTo>
                  <a:pt x="4781506" y="4189123"/>
                </a:lnTo>
                <a:lnTo>
                  <a:pt x="0" y="41891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6564" b="-90895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2" name="TextBox 12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입고/재고 검품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04-8.재고변질 공유방법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76600" y="7498367"/>
            <a:ext cx="246829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재고변질</a:t>
            </a:r>
            <a:r>
              <a:rPr 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발생</a:t>
            </a:r>
            <a:r>
              <a:rPr 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시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990437" y="7471774"/>
            <a:ext cx="246829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추판변질</a:t>
            </a:r>
            <a:r>
              <a:rPr 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발생</a:t>
            </a:r>
            <a:r>
              <a:rPr 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시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667000" y="7963806"/>
            <a:ext cx="4177261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재고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입고일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,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이슈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사유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,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폐기수량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, </a:t>
            </a:r>
          </a:p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상품코드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상품명이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나오는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사진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,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이슈사진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첨부</a:t>
            </a:r>
            <a:endParaRPr lang="en-US" sz="1800" spc="-54" dirty="0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254954" y="7938499"/>
            <a:ext cx="4177261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재고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입고일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,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추판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,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폐기수량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, </a:t>
            </a:r>
          </a:p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상품코드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상품명이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나오는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사진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,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이슈사진</a:t>
            </a: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첨부</a:t>
            </a:r>
            <a:endParaRPr lang="en-US" sz="1800" spc="-54" dirty="0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05. 회송/기한폐기 확인 방법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05-1. 회송 프로세스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441404" y="4755952"/>
            <a:ext cx="2456582" cy="775097"/>
            <a:chOff x="0" y="0"/>
            <a:chExt cx="647001" cy="20414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47001" cy="204141"/>
            </a:xfrm>
            <a:custGeom>
              <a:avLst/>
              <a:gdLst/>
              <a:ahLst/>
              <a:cxnLst/>
              <a:rect l="l" t="t" r="r" b="b"/>
              <a:pathLst>
                <a:path w="647001" h="204141">
                  <a:moveTo>
                    <a:pt x="34667" y="0"/>
                  </a:moveTo>
                  <a:lnTo>
                    <a:pt x="612335" y="0"/>
                  </a:lnTo>
                  <a:cubicBezTo>
                    <a:pt x="621529" y="0"/>
                    <a:pt x="630346" y="3652"/>
                    <a:pt x="636848" y="10154"/>
                  </a:cubicBezTo>
                  <a:cubicBezTo>
                    <a:pt x="643349" y="16655"/>
                    <a:pt x="647001" y="25472"/>
                    <a:pt x="647001" y="34667"/>
                  </a:cubicBezTo>
                  <a:lnTo>
                    <a:pt x="647001" y="169474"/>
                  </a:lnTo>
                  <a:cubicBezTo>
                    <a:pt x="647001" y="188620"/>
                    <a:pt x="631480" y="204141"/>
                    <a:pt x="612335" y="204141"/>
                  </a:cubicBezTo>
                  <a:lnTo>
                    <a:pt x="34667" y="204141"/>
                  </a:lnTo>
                  <a:cubicBezTo>
                    <a:pt x="15521" y="204141"/>
                    <a:pt x="0" y="188620"/>
                    <a:pt x="0" y="169474"/>
                  </a:cubicBezTo>
                  <a:lnTo>
                    <a:pt x="0" y="34667"/>
                  </a:lnTo>
                  <a:cubicBezTo>
                    <a:pt x="0" y="15521"/>
                    <a:pt x="15521" y="0"/>
                    <a:pt x="34667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647001" cy="20414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실물 및 </a:t>
              </a:r>
            </a:p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RMS 미회송 내역 확인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>
            <a:off x="3897986" y="5129212"/>
            <a:ext cx="844053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16" name="Group 16"/>
          <p:cNvGrpSpPr/>
          <p:nvPr/>
        </p:nvGrpSpPr>
        <p:grpSpPr>
          <a:xfrm>
            <a:off x="4742040" y="4755952"/>
            <a:ext cx="2141277" cy="775097"/>
            <a:chOff x="0" y="0"/>
            <a:chExt cx="563958" cy="20414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63958" cy="204141"/>
            </a:xfrm>
            <a:custGeom>
              <a:avLst/>
              <a:gdLst/>
              <a:ahLst/>
              <a:cxnLst/>
              <a:rect l="l" t="t" r="r" b="b"/>
              <a:pathLst>
                <a:path w="563958" h="204141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64370"/>
                  </a:lnTo>
                  <a:cubicBezTo>
                    <a:pt x="563958" y="174918"/>
                    <a:pt x="559768" y="185033"/>
                    <a:pt x="552309" y="192492"/>
                  </a:cubicBezTo>
                  <a:cubicBezTo>
                    <a:pt x="544850" y="199951"/>
                    <a:pt x="534734" y="204141"/>
                    <a:pt x="524187" y="204141"/>
                  </a:cubicBezTo>
                  <a:lnTo>
                    <a:pt x="39771" y="204141"/>
                  </a:lnTo>
                  <a:cubicBezTo>
                    <a:pt x="29223" y="204141"/>
                    <a:pt x="19107" y="199951"/>
                    <a:pt x="11649" y="192492"/>
                  </a:cubicBezTo>
                  <a:cubicBezTo>
                    <a:pt x="4190" y="185033"/>
                    <a:pt x="0" y="174918"/>
                    <a:pt x="0" y="16437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563958" cy="20414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회송명세서 실물 </a:t>
              </a:r>
            </a:p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일치 여부 확인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>
            <a:off x="6883316" y="5157788"/>
            <a:ext cx="755124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638440" y="4790580"/>
            <a:ext cx="2141277" cy="644905"/>
            <a:chOff x="0" y="0"/>
            <a:chExt cx="563958" cy="1698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실물 사진 촬영</a:t>
              </a:r>
            </a:p>
          </p:txBody>
        </p:sp>
      </p:grpSp>
      <p:sp>
        <p:nvSpPr>
          <p:cNvPr id="23" name="AutoShape 23"/>
          <p:cNvSpPr/>
          <p:nvPr/>
        </p:nvSpPr>
        <p:spPr>
          <a:xfrm>
            <a:off x="9779962" y="5098747"/>
            <a:ext cx="905530" cy="14285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4" name="Group 24"/>
          <p:cNvGrpSpPr/>
          <p:nvPr/>
        </p:nvGrpSpPr>
        <p:grpSpPr>
          <a:xfrm>
            <a:off x="10685492" y="4710922"/>
            <a:ext cx="2147124" cy="804221"/>
            <a:chOff x="0" y="0"/>
            <a:chExt cx="565498" cy="21181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65498" cy="211811"/>
            </a:xfrm>
            <a:custGeom>
              <a:avLst/>
              <a:gdLst/>
              <a:ahLst/>
              <a:cxnLst/>
              <a:rect l="l" t="t" r="r" b="b"/>
              <a:pathLst>
                <a:path w="565498" h="211811">
                  <a:moveTo>
                    <a:pt x="39663" y="0"/>
                  </a:moveTo>
                  <a:lnTo>
                    <a:pt x="525835" y="0"/>
                  </a:lnTo>
                  <a:cubicBezTo>
                    <a:pt x="536354" y="0"/>
                    <a:pt x="546442" y="4179"/>
                    <a:pt x="553881" y="11617"/>
                  </a:cubicBezTo>
                  <a:cubicBezTo>
                    <a:pt x="561319" y="19055"/>
                    <a:pt x="565498" y="29144"/>
                    <a:pt x="565498" y="39663"/>
                  </a:cubicBezTo>
                  <a:lnTo>
                    <a:pt x="565498" y="172148"/>
                  </a:lnTo>
                  <a:cubicBezTo>
                    <a:pt x="565498" y="182668"/>
                    <a:pt x="561319" y="192756"/>
                    <a:pt x="553881" y="200194"/>
                  </a:cubicBezTo>
                  <a:cubicBezTo>
                    <a:pt x="546442" y="207633"/>
                    <a:pt x="536354" y="211811"/>
                    <a:pt x="525835" y="211811"/>
                  </a:cubicBezTo>
                  <a:lnTo>
                    <a:pt x="39663" y="211811"/>
                  </a:lnTo>
                  <a:cubicBezTo>
                    <a:pt x="29144" y="211811"/>
                    <a:pt x="19055" y="207633"/>
                    <a:pt x="11617" y="200194"/>
                  </a:cubicBezTo>
                  <a:cubicBezTo>
                    <a:pt x="4179" y="192756"/>
                    <a:pt x="0" y="182668"/>
                    <a:pt x="0" y="172148"/>
                  </a:cubicBezTo>
                  <a:lnTo>
                    <a:pt x="0" y="39663"/>
                  </a:lnTo>
                  <a:cubicBezTo>
                    <a:pt x="0" y="29144"/>
                    <a:pt x="4179" y="19055"/>
                    <a:pt x="11617" y="11617"/>
                  </a:cubicBezTo>
                  <a:cubicBezTo>
                    <a:pt x="19055" y="4179"/>
                    <a:pt x="29144" y="0"/>
                    <a:pt x="39663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565498" cy="240386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회송명세서 기사님</a:t>
              </a:r>
            </a:p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차량번호, 서명 기입</a:t>
              </a:r>
            </a:p>
          </p:txBody>
        </p:sp>
      </p:grpSp>
      <p:sp>
        <p:nvSpPr>
          <p:cNvPr id="27" name="AutoShape 27"/>
          <p:cNvSpPr/>
          <p:nvPr/>
        </p:nvSpPr>
        <p:spPr>
          <a:xfrm>
            <a:off x="12832616" y="5113033"/>
            <a:ext cx="984008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8" name="Group 28"/>
          <p:cNvGrpSpPr/>
          <p:nvPr/>
        </p:nvGrpSpPr>
        <p:grpSpPr>
          <a:xfrm>
            <a:off x="13816623" y="4660389"/>
            <a:ext cx="2141277" cy="775097"/>
            <a:chOff x="0" y="0"/>
            <a:chExt cx="563958" cy="204141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63958" cy="204141"/>
            </a:xfrm>
            <a:custGeom>
              <a:avLst/>
              <a:gdLst/>
              <a:ahLst/>
              <a:cxnLst/>
              <a:rect l="l" t="t" r="r" b="b"/>
              <a:pathLst>
                <a:path w="563958" h="204141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64370"/>
                  </a:lnTo>
                  <a:cubicBezTo>
                    <a:pt x="563958" y="174918"/>
                    <a:pt x="559768" y="185033"/>
                    <a:pt x="552309" y="192492"/>
                  </a:cubicBezTo>
                  <a:cubicBezTo>
                    <a:pt x="544850" y="199951"/>
                    <a:pt x="534734" y="204141"/>
                    <a:pt x="524187" y="204141"/>
                  </a:cubicBezTo>
                  <a:lnTo>
                    <a:pt x="39771" y="204141"/>
                  </a:lnTo>
                  <a:cubicBezTo>
                    <a:pt x="29223" y="204141"/>
                    <a:pt x="19107" y="199951"/>
                    <a:pt x="11649" y="192492"/>
                  </a:cubicBezTo>
                  <a:cubicBezTo>
                    <a:pt x="4190" y="185033"/>
                    <a:pt x="0" y="174918"/>
                    <a:pt x="0" y="16437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563958" cy="20414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회송명세서 </a:t>
              </a:r>
            </a:p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사진 촬영</a:t>
              </a:r>
            </a:p>
          </p:txBody>
        </p:sp>
      </p:grpSp>
      <p:sp>
        <p:nvSpPr>
          <p:cNvPr id="31" name="AutoShape 31"/>
          <p:cNvSpPr/>
          <p:nvPr/>
        </p:nvSpPr>
        <p:spPr>
          <a:xfrm>
            <a:off x="14887262" y="5435486"/>
            <a:ext cx="0" cy="551744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32" name="Group 32"/>
          <p:cNvGrpSpPr/>
          <p:nvPr/>
        </p:nvGrpSpPr>
        <p:grpSpPr>
          <a:xfrm>
            <a:off x="13816623" y="5987230"/>
            <a:ext cx="2141277" cy="644905"/>
            <a:chOff x="0" y="0"/>
            <a:chExt cx="563958" cy="16985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0"/>
              <a:ext cx="563958" cy="16985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RMS 회송처리</a:t>
              </a:r>
            </a:p>
          </p:txBody>
        </p:sp>
      </p:grpSp>
      <p:sp>
        <p:nvSpPr>
          <p:cNvPr id="35" name="AutoShape 35"/>
          <p:cNvSpPr/>
          <p:nvPr/>
        </p:nvSpPr>
        <p:spPr>
          <a:xfrm>
            <a:off x="14887262" y="6632135"/>
            <a:ext cx="0" cy="706107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36" name="Group 36"/>
          <p:cNvGrpSpPr/>
          <p:nvPr/>
        </p:nvGrpSpPr>
        <p:grpSpPr>
          <a:xfrm>
            <a:off x="13816623" y="7338242"/>
            <a:ext cx="2141277" cy="644905"/>
            <a:chOff x="0" y="0"/>
            <a:chExt cx="563958" cy="16985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슬랙 공유</a:t>
              </a:r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4035356" y="7824017"/>
            <a:ext cx="11922544" cy="1280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560"/>
              </a:lnSpc>
              <a:buFont typeface="Arial"/>
              <a:buChar char="•"/>
            </a:pPr>
            <a:r>
              <a:rPr lang="en-US" sz="1600" spc="-48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공급사와 실물 일치 여부 반드시 확인합니다.</a:t>
            </a:r>
          </a:p>
          <a:p>
            <a:pPr marL="345441" lvl="1" indent="-172721" algn="l">
              <a:lnSpc>
                <a:spcPts val="2560"/>
              </a:lnSpc>
              <a:buFont typeface="Arial"/>
              <a:buChar char="•"/>
            </a:pPr>
            <a:r>
              <a:rPr lang="en-US" sz="1600" spc="-48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회송 후 RMS 전산 처리가 잘 되었는지 확인합니다.</a:t>
            </a:r>
          </a:p>
          <a:p>
            <a:pPr marL="345441" lvl="1" indent="-172721" algn="l">
              <a:lnSpc>
                <a:spcPts val="2560"/>
              </a:lnSpc>
              <a:buFont typeface="Arial"/>
              <a:buChar char="•"/>
            </a:pPr>
            <a:r>
              <a:rPr lang="en-US" sz="1600" spc="-48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회송 내역을 슬랙에 반드시 공유합니다.</a:t>
            </a:r>
          </a:p>
          <a:p>
            <a:pPr marL="345441" lvl="1" indent="-172721" algn="l">
              <a:lnSpc>
                <a:spcPts val="2560"/>
              </a:lnSpc>
              <a:buFont typeface="Arial"/>
              <a:buChar char="•"/>
            </a:pPr>
            <a:r>
              <a:rPr lang="en-US" sz="1600" spc="-48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파렛트 불출 및 회수 시 PLT 불출대장에 반드시 기입 후 슬랙에 내용 공유합니다.</a:t>
            </a:r>
          </a:p>
        </p:txBody>
      </p:sp>
      <p:sp>
        <p:nvSpPr>
          <p:cNvPr id="40" name="Freeform 40"/>
          <p:cNvSpPr/>
          <p:nvPr/>
        </p:nvSpPr>
        <p:spPr>
          <a:xfrm>
            <a:off x="3251306" y="8363576"/>
            <a:ext cx="538111" cy="516587"/>
          </a:xfrm>
          <a:custGeom>
            <a:avLst/>
            <a:gdLst/>
            <a:ahLst/>
            <a:cxnLst/>
            <a:rect l="l" t="t" r="r" b="b"/>
            <a:pathLst>
              <a:path w="538111" h="516587">
                <a:moveTo>
                  <a:pt x="0" y="0"/>
                </a:moveTo>
                <a:lnTo>
                  <a:pt x="538111" y="0"/>
                </a:lnTo>
                <a:lnTo>
                  <a:pt x="538111" y="516586"/>
                </a:lnTo>
                <a:lnTo>
                  <a:pt x="0" y="5165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2942809" y="3119096"/>
            <a:ext cx="5175996" cy="4361678"/>
          </a:xfrm>
          <a:custGeom>
            <a:avLst/>
            <a:gdLst/>
            <a:ahLst/>
            <a:cxnLst/>
            <a:rect l="l" t="t" r="r" b="b"/>
            <a:pathLst>
              <a:path w="5175996" h="4361678">
                <a:moveTo>
                  <a:pt x="0" y="0"/>
                </a:moveTo>
                <a:lnTo>
                  <a:pt x="5175996" y="0"/>
                </a:lnTo>
                <a:lnTo>
                  <a:pt x="5175996" y="4361678"/>
                </a:lnTo>
                <a:lnTo>
                  <a:pt x="0" y="43616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8464" b="-88814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"/>
          <p:cNvSpPr/>
          <p:nvPr/>
        </p:nvSpPr>
        <p:spPr>
          <a:xfrm>
            <a:off x="10151438" y="3279285"/>
            <a:ext cx="4386927" cy="4022419"/>
          </a:xfrm>
          <a:custGeom>
            <a:avLst/>
            <a:gdLst/>
            <a:ahLst/>
            <a:cxnLst/>
            <a:rect l="l" t="t" r="r" b="b"/>
            <a:pathLst>
              <a:path w="4386927" h="4022419">
                <a:moveTo>
                  <a:pt x="0" y="0"/>
                </a:moveTo>
                <a:lnTo>
                  <a:pt x="4386927" y="0"/>
                </a:lnTo>
                <a:lnTo>
                  <a:pt x="4386927" y="4022419"/>
                </a:lnTo>
                <a:lnTo>
                  <a:pt x="0" y="4022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85567" b="-50881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2" name="TextBox 12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05-2.회송내역 공유방법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082711" y="7442674"/>
            <a:ext cx="3450761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회송 내역 공유 (파렛트 X)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623815" y="7426744"/>
            <a:ext cx="2876095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파렛트 불출/회수 시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05. 회송/기한폐기 확인 방법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364068" y="7896064"/>
            <a:ext cx="4888048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spc="-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공급사명, 입고일자, 회송명세서+서명 사진, 실물 사진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68685" y="7938499"/>
            <a:ext cx="4986356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spc="-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공급사명, 입고일자, 회송명세서+서명 사진, 실물 사진, 파렛트 불출/회수 수량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05. 회송/기한폐기 확인 방법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19602" y="2726459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05-3. 기한폐기 프로세스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219602" y="4906457"/>
            <a:ext cx="2141277" cy="775097"/>
            <a:chOff x="0" y="0"/>
            <a:chExt cx="563958" cy="20414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63958" cy="204141"/>
            </a:xfrm>
            <a:custGeom>
              <a:avLst/>
              <a:gdLst/>
              <a:ahLst/>
              <a:cxnLst/>
              <a:rect l="l" t="t" r="r" b="b"/>
              <a:pathLst>
                <a:path w="563958" h="204141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64370"/>
                  </a:lnTo>
                  <a:cubicBezTo>
                    <a:pt x="563958" y="174918"/>
                    <a:pt x="559768" y="185033"/>
                    <a:pt x="552309" y="192492"/>
                  </a:cubicBezTo>
                  <a:cubicBezTo>
                    <a:pt x="544850" y="199951"/>
                    <a:pt x="534734" y="204141"/>
                    <a:pt x="524187" y="204141"/>
                  </a:cubicBezTo>
                  <a:lnTo>
                    <a:pt x="39771" y="204141"/>
                  </a:lnTo>
                  <a:cubicBezTo>
                    <a:pt x="29223" y="204141"/>
                    <a:pt x="19107" y="199951"/>
                    <a:pt x="11649" y="192492"/>
                  </a:cubicBezTo>
                  <a:cubicBezTo>
                    <a:pt x="4190" y="185033"/>
                    <a:pt x="0" y="174918"/>
                    <a:pt x="0" y="16437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563958" cy="20414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회송 실물</a:t>
              </a:r>
            </a:p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보관기한 경과 발생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3374779" y="4311474"/>
            <a:ext cx="1539917" cy="964552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AutoShape 16"/>
          <p:cNvSpPr/>
          <p:nvPr/>
        </p:nvSpPr>
        <p:spPr>
          <a:xfrm>
            <a:off x="3373052" y="5287840"/>
            <a:ext cx="1761635" cy="98228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Freeform 18"/>
          <p:cNvSpPr/>
          <p:nvPr/>
        </p:nvSpPr>
        <p:spPr>
          <a:xfrm>
            <a:off x="4036746" y="4461260"/>
            <a:ext cx="540466" cy="344475"/>
          </a:xfrm>
          <a:custGeom>
            <a:avLst/>
            <a:gdLst/>
            <a:ahLst/>
            <a:cxnLst/>
            <a:rect l="l" t="t" r="r" b="b"/>
            <a:pathLst>
              <a:path w="142345" h="90726">
                <a:moveTo>
                  <a:pt x="0" y="0"/>
                </a:moveTo>
                <a:lnTo>
                  <a:pt x="142345" y="0"/>
                </a:lnTo>
                <a:lnTo>
                  <a:pt x="142345" y="90726"/>
                </a:lnTo>
                <a:lnTo>
                  <a:pt x="0" y="90726"/>
                </a:lnTo>
                <a:close/>
              </a:path>
            </a:pathLst>
          </a:custGeom>
          <a:solidFill>
            <a:srgbClr val="F8F4EB"/>
          </a:solidFill>
        </p:spPr>
        <p:txBody>
          <a:bodyPr/>
          <a:lstStyle/>
          <a:p>
            <a:endParaRPr lang="ko-KR" altLang="en-US"/>
          </a:p>
        </p:txBody>
      </p:sp>
      <p:sp>
        <p:nvSpPr>
          <p:cNvPr id="19" name="TextBox 19"/>
          <p:cNvSpPr txBox="1"/>
          <p:nvPr/>
        </p:nvSpPr>
        <p:spPr>
          <a:xfrm>
            <a:off x="4074651" y="4469920"/>
            <a:ext cx="540466" cy="380640"/>
          </a:xfrm>
          <a:prstGeom prst="rect">
            <a:avLst/>
          </a:prstGeom>
        </p:spPr>
        <p:txBody>
          <a:bodyPr lIns="71438" tIns="71438" rIns="71438" bIns="71438" rtlCol="0" anchor="ctr"/>
          <a:lstStyle/>
          <a:p>
            <a:pPr algn="ctr">
              <a:lnSpc>
                <a:spcPts val="1597"/>
              </a:lnSpc>
            </a:pPr>
            <a:r>
              <a:rPr lang="en-US" sz="1125" b="1" spc="56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YES</a:t>
            </a:r>
          </a:p>
        </p:txBody>
      </p:sp>
      <p:sp>
        <p:nvSpPr>
          <p:cNvPr id="21" name="Freeform 21"/>
          <p:cNvSpPr/>
          <p:nvPr/>
        </p:nvSpPr>
        <p:spPr>
          <a:xfrm>
            <a:off x="4199320" y="5736373"/>
            <a:ext cx="540466" cy="344475"/>
          </a:xfrm>
          <a:custGeom>
            <a:avLst/>
            <a:gdLst/>
            <a:ahLst/>
            <a:cxnLst/>
            <a:rect l="l" t="t" r="r" b="b"/>
            <a:pathLst>
              <a:path w="142345" h="90726">
                <a:moveTo>
                  <a:pt x="0" y="0"/>
                </a:moveTo>
                <a:lnTo>
                  <a:pt x="142345" y="0"/>
                </a:lnTo>
                <a:lnTo>
                  <a:pt x="142345" y="90726"/>
                </a:lnTo>
                <a:lnTo>
                  <a:pt x="0" y="90726"/>
                </a:lnTo>
                <a:close/>
              </a:path>
            </a:pathLst>
          </a:custGeom>
          <a:solidFill>
            <a:srgbClr val="F8F4EB"/>
          </a:solidFill>
        </p:spPr>
        <p:txBody>
          <a:bodyPr/>
          <a:lstStyle/>
          <a:p>
            <a:endParaRPr lang="ko-KR" altLang="en-US"/>
          </a:p>
        </p:txBody>
      </p:sp>
      <p:sp>
        <p:nvSpPr>
          <p:cNvPr id="22" name="TextBox 22"/>
          <p:cNvSpPr txBox="1"/>
          <p:nvPr/>
        </p:nvSpPr>
        <p:spPr>
          <a:xfrm>
            <a:off x="4199320" y="5730029"/>
            <a:ext cx="540466" cy="380640"/>
          </a:xfrm>
          <a:prstGeom prst="rect">
            <a:avLst/>
          </a:prstGeom>
        </p:spPr>
        <p:txBody>
          <a:bodyPr lIns="71438" tIns="71438" rIns="71438" bIns="71438" rtlCol="0" anchor="ctr"/>
          <a:lstStyle/>
          <a:p>
            <a:pPr algn="ctr">
              <a:lnSpc>
                <a:spcPts val="1597"/>
              </a:lnSpc>
            </a:pPr>
            <a:r>
              <a:rPr lang="en-US" sz="1125" b="1" spc="56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NO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4914697" y="3662449"/>
            <a:ext cx="2141277" cy="644905"/>
            <a:chOff x="0" y="0"/>
            <a:chExt cx="563958" cy="16985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0"/>
              <a:ext cx="563958" cy="16985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025"/>
                </a:lnSpc>
              </a:pPr>
              <a:r>
                <a:rPr lang="en-US" sz="1687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폐기존 실물 이동</a:t>
              </a:r>
            </a:p>
          </p:txBody>
        </p:sp>
      </p:grpSp>
      <p:sp>
        <p:nvSpPr>
          <p:cNvPr id="26" name="AutoShape 26"/>
          <p:cNvSpPr/>
          <p:nvPr/>
        </p:nvSpPr>
        <p:spPr>
          <a:xfrm>
            <a:off x="7055974" y="3984901"/>
            <a:ext cx="1512337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7" name="Group 27"/>
          <p:cNvGrpSpPr/>
          <p:nvPr/>
        </p:nvGrpSpPr>
        <p:grpSpPr>
          <a:xfrm>
            <a:off x="8568311" y="3662449"/>
            <a:ext cx="2141277" cy="644905"/>
            <a:chOff x="0" y="0"/>
            <a:chExt cx="563958" cy="1698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FFFFFF"/>
                  </a:solidFill>
                  <a:latin typeface="Garet"/>
                  <a:ea typeface="Garet"/>
                  <a:cs typeface="Garet"/>
                  <a:sym typeface="Garet"/>
                </a:rPr>
                <a:t>IM방에 폐기 요청</a:t>
              </a:r>
            </a:p>
          </p:txBody>
        </p:sp>
      </p:grpSp>
      <p:sp>
        <p:nvSpPr>
          <p:cNvPr id="30" name="AutoShape 30"/>
          <p:cNvSpPr/>
          <p:nvPr/>
        </p:nvSpPr>
        <p:spPr>
          <a:xfrm>
            <a:off x="10709588" y="3999189"/>
            <a:ext cx="1690339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31" name="Group 31"/>
          <p:cNvGrpSpPr/>
          <p:nvPr/>
        </p:nvGrpSpPr>
        <p:grpSpPr>
          <a:xfrm>
            <a:off x="12399927" y="3676736"/>
            <a:ext cx="2725048" cy="644905"/>
            <a:chOff x="0" y="0"/>
            <a:chExt cx="717708" cy="169852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717708" cy="169852"/>
            </a:xfrm>
            <a:custGeom>
              <a:avLst/>
              <a:gdLst/>
              <a:ahLst/>
              <a:cxnLst/>
              <a:rect l="l" t="t" r="r" b="b"/>
              <a:pathLst>
                <a:path w="717708" h="169852">
                  <a:moveTo>
                    <a:pt x="31251" y="0"/>
                  </a:moveTo>
                  <a:lnTo>
                    <a:pt x="686457" y="0"/>
                  </a:lnTo>
                  <a:cubicBezTo>
                    <a:pt x="703716" y="0"/>
                    <a:pt x="717708" y="13992"/>
                    <a:pt x="717708" y="31251"/>
                  </a:cubicBezTo>
                  <a:lnTo>
                    <a:pt x="717708" y="138600"/>
                  </a:lnTo>
                  <a:cubicBezTo>
                    <a:pt x="717708" y="155860"/>
                    <a:pt x="703716" y="169852"/>
                    <a:pt x="686457" y="169852"/>
                  </a:cubicBezTo>
                  <a:lnTo>
                    <a:pt x="31251" y="169852"/>
                  </a:lnTo>
                  <a:cubicBezTo>
                    <a:pt x="22963" y="169852"/>
                    <a:pt x="15014" y="166559"/>
                    <a:pt x="9153" y="160698"/>
                  </a:cubicBezTo>
                  <a:cubicBezTo>
                    <a:pt x="3293" y="154838"/>
                    <a:pt x="0" y="146889"/>
                    <a:pt x="0" y="138600"/>
                  </a:cubicBezTo>
                  <a:lnTo>
                    <a:pt x="0" y="31251"/>
                  </a:lnTo>
                  <a:cubicBezTo>
                    <a:pt x="0" y="13992"/>
                    <a:pt x="13992" y="0"/>
                    <a:pt x="3125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71770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회송공유방에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폐기건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공유</a:t>
              </a:r>
              <a:endParaRPr lang="en-US" sz="1600" spc="84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641465" y="6339116"/>
            <a:ext cx="2141277" cy="644905"/>
            <a:chOff x="0" y="0"/>
            <a:chExt cx="563958" cy="169852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563958" cy="169852"/>
            </a:xfrm>
            <a:custGeom>
              <a:avLst/>
              <a:gdLst/>
              <a:ahLst/>
              <a:cxnLst/>
              <a:rect l="l" t="t" r="r" b="b"/>
              <a:pathLst>
                <a:path w="563958" h="169852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30080"/>
                  </a:lnTo>
                  <a:cubicBezTo>
                    <a:pt x="563958" y="140628"/>
                    <a:pt x="559768" y="150744"/>
                    <a:pt x="552309" y="158203"/>
                  </a:cubicBezTo>
                  <a:cubicBezTo>
                    <a:pt x="544850" y="165661"/>
                    <a:pt x="534734" y="169852"/>
                    <a:pt x="524187" y="169852"/>
                  </a:cubicBezTo>
                  <a:lnTo>
                    <a:pt x="39771" y="169852"/>
                  </a:lnTo>
                  <a:cubicBezTo>
                    <a:pt x="29223" y="169852"/>
                    <a:pt x="19107" y="165661"/>
                    <a:pt x="11649" y="158203"/>
                  </a:cubicBezTo>
                  <a:cubicBezTo>
                    <a:pt x="4190" y="150744"/>
                    <a:pt x="0" y="140628"/>
                    <a:pt x="0" y="13008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563958" cy="19842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회송존 실물 보관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073362" y="6220512"/>
            <a:ext cx="2708932" cy="882112"/>
            <a:chOff x="0" y="0"/>
            <a:chExt cx="713464" cy="23232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713464" cy="232326"/>
            </a:xfrm>
            <a:custGeom>
              <a:avLst/>
              <a:gdLst/>
              <a:ahLst/>
              <a:cxnLst/>
              <a:rect l="l" t="t" r="r" b="b"/>
              <a:pathLst>
                <a:path w="713464" h="232326">
                  <a:moveTo>
                    <a:pt x="31437" y="0"/>
                  </a:moveTo>
                  <a:lnTo>
                    <a:pt x="682027" y="0"/>
                  </a:lnTo>
                  <a:cubicBezTo>
                    <a:pt x="699389" y="0"/>
                    <a:pt x="713464" y="14075"/>
                    <a:pt x="713464" y="31437"/>
                  </a:cubicBezTo>
                  <a:lnTo>
                    <a:pt x="713464" y="200889"/>
                  </a:lnTo>
                  <a:cubicBezTo>
                    <a:pt x="713464" y="218251"/>
                    <a:pt x="699389" y="232326"/>
                    <a:pt x="682027" y="232326"/>
                  </a:cubicBezTo>
                  <a:lnTo>
                    <a:pt x="31437" y="232326"/>
                  </a:lnTo>
                  <a:cubicBezTo>
                    <a:pt x="14075" y="232326"/>
                    <a:pt x="0" y="218251"/>
                    <a:pt x="0" y="200889"/>
                  </a:cubicBezTo>
                  <a:lnTo>
                    <a:pt x="0" y="31437"/>
                  </a:lnTo>
                  <a:cubicBezTo>
                    <a:pt x="0" y="14075"/>
                    <a:pt x="14075" y="0"/>
                    <a:pt x="31437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28575"/>
              <a:ext cx="713464" cy="26090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마감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후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회송리스트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수량과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회송존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실물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일치여부</a:t>
              </a:r>
              <a:r>
                <a:rPr lang="en-US" sz="1600" spc="84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 </a:t>
              </a:r>
              <a:r>
                <a:rPr lang="en-US" sz="1600" spc="84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확인</a:t>
              </a:r>
              <a:endParaRPr lang="en-US" sz="1600" spc="84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endParaRPr>
            </a:p>
          </p:txBody>
        </p:sp>
      </p:grpSp>
      <p:sp>
        <p:nvSpPr>
          <p:cNvPr id="40" name="AutoShape 40"/>
          <p:cNvSpPr/>
          <p:nvPr/>
        </p:nvSpPr>
        <p:spPr>
          <a:xfrm>
            <a:off x="6782742" y="6661568"/>
            <a:ext cx="1290620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1" name="AutoShape 41"/>
          <p:cNvSpPr/>
          <p:nvPr/>
        </p:nvSpPr>
        <p:spPr>
          <a:xfrm>
            <a:off x="10782294" y="6661568"/>
            <a:ext cx="1285875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2" name="Group 42"/>
          <p:cNvGrpSpPr/>
          <p:nvPr/>
        </p:nvGrpSpPr>
        <p:grpSpPr>
          <a:xfrm>
            <a:off x="12068169" y="6259458"/>
            <a:ext cx="2141277" cy="804221"/>
            <a:chOff x="0" y="0"/>
            <a:chExt cx="563958" cy="211811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563958" cy="211811"/>
            </a:xfrm>
            <a:custGeom>
              <a:avLst/>
              <a:gdLst/>
              <a:ahLst/>
              <a:cxnLst/>
              <a:rect l="l" t="t" r="r" b="b"/>
              <a:pathLst>
                <a:path w="563958" h="211811">
                  <a:moveTo>
                    <a:pt x="39771" y="0"/>
                  </a:moveTo>
                  <a:lnTo>
                    <a:pt x="524187" y="0"/>
                  </a:lnTo>
                  <a:cubicBezTo>
                    <a:pt x="534734" y="0"/>
                    <a:pt x="544850" y="4190"/>
                    <a:pt x="552309" y="11649"/>
                  </a:cubicBezTo>
                  <a:cubicBezTo>
                    <a:pt x="559768" y="19107"/>
                    <a:pt x="563958" y="29223"/>
                    <a:pt x="563958" y="39771"/>
                  </a:cubicBezTo>
                  <a:lnTo>
                    <a:pt x="563958" y="172040"/>
                  </a:lnTo>
                  <a:cubicBezTo>
                    <a:pt x="563958" y="182588"/>
                    <a:pt x="559768" y="192704"/>
                    <a:pt x="552309" y="200163"/>
                  </a:cubicBezTo>
                  <a:cubicBezTo>
                    <a:pt x="544850" y="207621"/>
                    <a:pt x="534734" y="211811"/>
                    <a:pt x="524187" y="211811"/>
                  </a:cubicBezTo>
                  <a:lnTo>
                    <a:pt x="39771" y="211811"/>
                  </a:lnTo>
                  <a:cubicBezTo>
                    <a:pt x="29223" y="211811"/>
                    <a:pt x="19107" y="207621"/>
                    <a:pt x="11649" y="200163"/>
                  </a:cubicBezTo>
                  <a:cubicBezTo>
                    <a:pt x="4190" y="192704"/>
                    <a:pt x="0" y="182588"/>
                    <a:pt x="0" y="172040"/>
                  </a:cubicBezTo>
                  <a:lnTo>
                    <a:pt x="0" y="39771"/>
                  </a:lnTo>
                  <a:cubicBezTo>
                    <a:pt x="0" y="29223"/>
                    <a:pt x="4190" y="19107"/>
                    <a:pt x="11649" y="11649"/>
                  </a:cubicBezTo>
                  <a:cubicBezTo>
                    <a:pt x="19107" y="4190"/>
                    <a:pt x="29223" y="0"/>
                    <a:pt x="39771" y="0"/>
                  </a:cubicBezTo>
                  <a:close/>
                </a:path>
              </a:pathLst>
            </a:custGeom>
            <a:solidFill>
              <a:srgbClr val="FFBD59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28575"/>
              <a:ext cx="563958" cy="240386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1689" spc="84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마감 시 회송공유방에 내용 공유</a:t>
              </a:r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4615117" y="7855099"/>
            <a:ext cx="11922544" cy="142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 spc="-53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과일/채소/수산물 → 입고일로부터</a:t>
            </a:r>
            <a:r>
              <a:rPr lang="en-US" sz="1800" b="1" spc="-53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4일간</a:t>
            </a:r>
            <a:r>
              <a:rPr lang="en-US" sz="1800" spc="-53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 보관 후</a:t>
            </a:r>
            <a:r>
              <a:rPr lang="en-US" sz="1800" b="1" spc="-53">
                <a:solidFill>
                  <a:srgbClr val="FF3131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5일차 폐기</a:t>
            </a:r>
            <a:r>
              <a:rPr lang="en-US" sz="1800" spc="-53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 진행 (입고일 포함)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 spc="-53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축산물 → 입고일로부터</a:t>
            </a:r>
            <a:r>
              <a:rPr lang="en-US" sz="1800" b="1" spc="-53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7일간 보관</a:t>
            </a:r>
            <a:r>
              <a:rPr lang="en-US" sz="1800" spc="-53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 후 </a:t>
            </a:r>
            <a:r>
              <a:rPr lang="en-US" sz="1800" b="1" spc="-53">
                <a:solidFill>
                  <a:srgbClr val="FF3131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8일차 폐기</a:t>
            </a:r>
            <a:r>
              <a:rPr lang="en-US" sz="1800" spc="-53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 진행 (입고일 포함)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 spc="-53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회송된 상품 중 기한 내 미회송 된 상품 대상으로 폐기 진행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 spc="-53">
                <a:solidFill>
                  <a:srgbClr val="000000"/>
                </a:solidFill>
                <a:latin typeface="각진펜"/>
                <a:ea typeface="각진펜"/>
                <a:cs typeface="각진펜"/>
                <a:sym typeface="각진펜"/>
              </a:rPr>
              <a:t>회송리스트는 전일 마감 시 실물 확인 후, 주간조에서 출력하고 폐기건은 새벽조에서 진행함.</a:t>
            </a:r>
          </a:p>
        </p:txBody>
      </p:sp>
      <p:sp>
        <p:nvSpPr>
          <p:cNvPr id="46" name="Freeform 46"/>
          <p:cNvSpPr/>
          <p:nvPr/>
        </p:nvSpPr>
        <p:spPr>
          <a:xfrm>
            <a:off x="3806773" y="8325250"/>
            <a:ext cx="538111" cy="516587"/>
          </a:xfrm>
          <a:custGeom>
            <a:avLst/>
            <a:gdLst/>
            <a:ahLst/>
            <a:cxnLst/>
            <a:rect l="l" t="t" r="r" b="b"/>
            <a:pathLst>
              <a:path w="538111" h="516587">
                <a:moveTo>
                  <a:pt x="0" y="0"/>
                </a:moveTo>
                <a:lnTo>
                  <a:pt x="538111" y="0"/>
                </a:lnTo>
                <a:lnTo>
                  <a:pt x="538111" y="516587"/>
                </a:lnTo>
                <a:lnTo>
                  <a:pt x="0" y="5165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375621" y="3423712"/>
            <a:ext cx="3924680" cy="3877992"/>
          </a:xfrm>
          <a:custGeom>
            <a:avLst/>
            <a:gdLst/>
            <a:ahLst/>
            <a:cxnLst/>
            <a:rect l="l" t="t" r="r" b="b"/>
            <a:pathLst>
              <a:path w="3924680" h="3877992">
                <a:moveTo>
                  <a:pt x="0" y="0"/>
                </a:moveTo>
                <a:lnTo>
                  <a:pt x="3924681" y="0"/>
                </a:lnTo>
                <a:lnTo>
                  <a:pt x="3924681" y="3877992"/>
                </a:lnTo>
                <a:lnTo>
                  <a:pt x="0" y="38779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1144" b="-38268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"/>
          <p:cNvSpPr/>
          <p:nvPr/>
        </p:nvSpPr>
        <p:spPr>
          <a:xfrm>
            <a:off x="5367031" y="3423712"/>
            <a:ext cx="3873067" cy="3937798"/>
          </a:xfrm>
          <a:custGeom>
            <a:avLst/>
            <a:gdLst/>
            <a:ahLst/>
            <a:cxnLst/>
            <a:rect l="l" t="t" r="r" b="b"/>
            <a:pathLst>
              <a:path w="3873067" h="3937798">
                <a:moveTo>
                  <a:pt x="0" y="0"/>
                </a:moveTo>
                <a:lnTo>
                  <a:pt x="3873067" y="0"/>
                </a:lnTo>
                <a:lnTo>
                  <a:pt x="3873067" y="3937798"/>
                </a:lnTo>
                <a:lnTo>
                  <a:pt x="0" y="39377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6975" b="-66262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2" name="Freeform 12"/>
          <p:cNvSpPr/>
          <p:nvPr/>
        </p:nvSpPr>
        <p:spPr>
          <a:xfrm>
            <a:off x="9750879" y="2941578"/>
            <a:ext cx="2562103" cy="2421130"/>
          </a:xfrm>
          <a:custGeom>
            <a:avLst/>
            <a:gdLst/>
            <a:ahLst/>
            <a:cxnLst/>
            <a:rect l="l" t="t" r="r" b="b"/>
            <a:pathLst>
              <a:path w="2562103" h="2421130">
                <a:moveTo>
                  <a:pt x="0" y="0"/>
                </a:moveTo>
                <a:lnTo>
                  <a:pt x="2562103" y="0"/>
                </a:lnTo>
                <a:lnTo>
                  <a:pt x="2562103" y="2421130"/>
                </a:lnTo>
                <a:lnTo>
                  <a:pt x="0" y="24211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733" b="-110692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3" name="Freeform 13"/>
          <p:cNvSpPr/>
          <p:nvPr/>
        </p:nvSpPr>
        <p:spPr>
          <a:xfrm>
            <a:off x="9750879" y="5540261"/>
            <a:ext cx="2936175" cy="2222605"/>
          </a:xfrm>
          <a:custGeom>
            <a:avLst/>
            <a:gdLst/>
            <a:ahLst/>
            <a:cxnLst/>
            <a:rect l="l" t="t" r="r" b="b"/>
            <a:pathLst>
              <a:path w="2936175" h="2222605">
                <a:moveTo>
                  <a:pt x="0" y="0"/>
                </a:moveTo>
                <a:lnTo>
                  <a:pt x="2936175" y="0"/>
                </a:lnTo>
                <a:lnTo>
                  <a:pt x="2936175" y="2222604"/>
                </a:lnTo>
                <a:lnTo>
                  <a:pt x="0" y="22226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53079" b="-33327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4" name="Freeform 14"/>
          <p:cNvSpPr/>
          <p:nvPr/>
        </p:nvSpPr>
        <p:spPr>
          <a:xfrm>
            <a:off x="12635135" y="3119096"/>
            <a:ext cx="4526215" cy="4182608"/>
          </a:xfrm>
          <a:custGeom>
            <a:avLst/>
            <a:gdLst/>
            <a:ahLst/>
            <a:cxnLst/>
            <a:rect l="l" t="t" r="r" b="b"/>
            <a:pathLst>
              <a:path w="4526215" h="4182608">
                <a:moveTo>
                  <a:pt x="0" y="0"/>
                </a:moveTo>
                <a:lnTo>
                  <a:pt x="4526215" y="0"/>
                </a:lnTo>
                <a:lnTo>
                  <a:pt x="4526215" y="4182608"/>
                </a:lnTo>
                <a:lnTo>
                  <a:pt x="0" y="41826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9628" b="-54983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5" name="TextBox 15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05-4.폐기내역 공유방법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49540" y="7544164"/>
            <a:ext cx="3450761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회송공유방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폐기내역 공유시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584985" y="7724765"/>
            <a:ext cx="39934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업무 마감시 회송존 사진 공유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05. 회송/기한폐기 확인 방법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982731" y="7628210"/>
            <a:ext cx="3450761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IM에 폐기 요청 내역 공유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9638" y="7079594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7"/>
                </a:lnTo>
                <a:lnTo>
                  <a:pt x="0" y="28329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/>
          <p:cNvGrpSpPr/>
          <p:nvPr/>
        </p:nvGrpSpPr>
        <p:grpSpPr>
          <a:xfrm>
            <a:off x="807762" y="763307"/>
            <a:ext cx="16672477" cy="8760385"/>
            <a:chOff x="0" y="0"/>
            <a:chExt cx="4391105" cy="23072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358879" y="4129048"/>
            <a:ext cx="3292270" cy="471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 spc="-56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업무 목적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14275" y="3580209"/>
            <a:ext cx="1381478" cy="47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3000" b="1">
                <a:solidFill>
                  <a:srgbClr val="5F0080"/>
                </a:solidFill>
                <a:latin typeface="Gotham Bold"/>
                <a:ea typeface="Gotham Bold"/>
                <a:cs typeface="Gotham Bold"/>
                <a:sym typeface="Gotham Bold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14275" y="6026638"/>
            <a:ext cx="1381478" cy="47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3000" b="1">
                <a:solidFill>
                  <a:srgbClr val="5F0080"/>
                </a:solidFill>
                <a:latin typeface="Gotham Bold"/>
                <a:ea typeface="Gotham Bold"/>
                <a:cs typeface="Gotham Bold"/>
                <a:sym typeface="Gotham Bold"/>
              </a:rPr>
              <a:t>04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454270" y="3580209"/>
            <a:ext cx="1381478" cy="47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3000" b="1">
                <a:solidFill>
                  <a:srgbClr val="5F0080"/>
                </a:solidFill>
                <a:latin typeface="Gotham Bold"/>
                <a:ea typeface="Gotham Bold"/>
                <a:cs typeface="Gotham Bold"/>
                <a:sym typeface="Gotham Bold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454270" y="6026638"/>
            <a:ext cx="1381478" cy="47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3000" b="1">
                <a:solidFill>
                  <a:srgbClr val="5F0080"/>
                </a:solidFill>
                <a:latin typeface="Gotham Bold"/>
                <a:ea typeface="Gotham Bold"/>
                <a:cs typeface="Gotham Bold"/>
                <a:sym typeface="Gotham Bold"/>
              </a:rPr>
              <a:t>05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592247" y="3580209"/>
            <a:ext cx="1381478" cy="47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3000" b="1">
                <a:solidFill>
                  <a:srgbClr val="5F0080"/>
                </a:solidFill>
                <a:latin typeface="Gotham Bold"/>
                <a:ea typeface="Gotham Bold"/>
                <a:cs typeface="Gotham Bold"/>
                <a:sym typeface="Gotham Bold"/>
              </a:rPr>
              <a:t>03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592247" y="6026638"/>
            <a:ext cx="1381478" cy="47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3000" b="1">
                <a:solidFill>
                  <a:srgbClr val="5F0080"/>
                </a:solidFill>
                <a:latin typeface="Gotham Bold"/>
                <a:ea typeface="Gotham Bold"/>
                <a:cs typeface="Gotham Bold"/>
                <a:sym typeface="Gotham Bold"/>
              </a:rPr>
              <a:t>06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498874" y="4129048"/>
            <a:ext cx="3292270" cy="471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0"/>
              </a:lnSpc>
              <a:spcBef>
                <a:spcPct val="0"/>
              </a:spcBef>
            </a:pPr>
            <a:r>
              <a:rPr lang="en-US" sz="2800" b="1" spc="-56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사원 업무 흐름도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636851" y="4129048"/>
            <a:ext cx="3292270" cy="967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 spc="-56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당일 업무 확인 및 </a:t>
            </a:r>
          </a:p>
          <a:p>
            <a:pPr marL="0" lvl="0" indent="0" algn="ctr">
              <a:lnSpc>
                <a:spcPts val="3920"/>
              </a:lnSpc>
              <a:spcBef>
                <a:spcPct val="0"/>
              </a:spcBef>
            </a:pPr>
            <a:r>
              <a:rPr lang="en-US" sz="2800" b="1" spc="-56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검품준비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58879" y="6572230"/>
            <a:ext cx="3292270" cy="471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0"/>
              </a:lnSpc>
              <a:spcBef>
                <a:spcPct val="0"/>
              </a:spcBef>
            </a:pPr>
            <a:r>
              <a:rPr lang="en-US" sz="2800" b="1" spc="-56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입고/재고 검품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498874" y="6572230"/>
            <a:ext cx="3292270" cy="967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 spc="-56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회송/기한폐기 </a:t>
            </a:r>
          </a:p>
          <a:p>
            <a:pPr marL="0" lvl="0" indent="0" algn="ctr">
              <a:lnSpc>
                <a:spcPts val="3920"/>
              </a:lnSpc>
              <a:spcBef>
                <a:spcPct val="0"/>
              </a:spcBef>
            </a:pPr>
            <a:r>
              <a:rPr lang="en-US" sz="2800" b="1" spc="-56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확인 방법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636851" y="6572230"/>
            <a:ext cx="3292270" cy="471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0"/>
              </a:lnSpc>
              <a:spcBef>
                <a:spcPct val="0"/>
              </a:spcBef>
            </a:pPr>
            <a:r>
              <a:rPr lang="en-US" sz="2800" b="1" spc="-56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참고사항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885350" y="1564007"/>
            <a:ext cx="8517301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 spc="-8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목차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/>
          <p:cNvGrpSpPr/>
          <p:nvPr/>
        </p:nvGrpSpPr>
        <p:grpSpPr>
          <a:xfrm>
            <a:off x="807762" y="763307"/>
            <a:ext cx="16672477" cy="8760385"/>
            <a:chOff x="0" y="0"/>
            <a:chExt cx="4391105" cy="23072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30108" y="4172806"/>
            <a:ext cx="7310481" cy="4247293"/>
          </a:xfrm>
          <a:custGeom>
            <a:avLst/>
            <a:gdLst/>
            <a:ahLst/>
            <a:cxnLst/>
            <a:rect l="l" t="t" r="r" b="b"/>
            <a:pathLst>
              <a:path w="7310481" h="1845896">
                <a:moveTo>
                  <a:pt x="0" y="0"/>
                </a:moveTo>
                <a:lnTo>
                  <a:pt x="7310481" y="0"/>
                </a:lnTo>
                <a:lnTo>
                  <a:pt x="7310481" y="1845897"/>
                </a:lnTo>
                <a:lnTo>
                  <a:pt x="0" y="184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0" name="Freeform 10"/>
          <p:cNvSpPr/>
          <p:nvPr/>
        </p:nvSpPr>
        <p:spPr>
          <a:xfrm>
            <a:off x="9144000" y="4020001"/>
            <a:ext cx="8235200" cy="4025267"/>
          </a:xfrm>
          <a:custGeom>
            <a:avLst/>
            <a:gdLst/>
            <a:ahLst/>
            <a:cxnLst/>
            <a:rect l="l" t="t" r="r" b="b"/>
            <a:pathLst>
              <a:path w="8235200" h="2468336">
                <a:moveTo>
                  <a:pt x="0" y="0"/>
                </a:moveTo>
                <a:lnTo>
                  <a:pt x="8235200" y="0"/>
                </a:lnTo>
                <a:lnTo>
                  <a:pt x="8235200" y="2468336"/>
                </a:lnTo>
                <a:lnTo>
                  <a:pt x="0" y="24683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670" b="-670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1" name="TextBox 11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06-1. 표시사항 확인 방법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049696" y="3596981"/>
            <a:ext cx="3671306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자연상태의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농산물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필수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표시사항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1887200" y="3444175"/>
            <a:ext cx="3671306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인증상품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필수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표시사항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7959A5-42D3-91EA-4946-F35FD3CAF85C}"/>
              </a:ext>
            </a:extLst>
          </p:cNvPr>
          <p:cNvSpPr txBox="1"/>
          <p:nvPr/>
        </p:nvSpPr>
        <p:spPr>
          <a:xfrm>
            <a:off x="9372600" y="8093203"/>
            <a:ext cx="3698602" cy="1312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친환경 인증 조회 사이트</a:t>
            </a:r>
            <a:endParaRPr lang="en-US" altLang="ko-KR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  <a:p>
            <a:pPr lvl="0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https://www.enviagro.go.kr/portal/main/main.do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E938B4-FDC3-8119-0BA0-FC9A1B0FF8F8}"/>
              </a:ext>
            </a:extLst>
          </p:cNvPr>
          <p:cNvSpPr txBox="1"/>
          <p:nvPr/>
        </p:nvSpPr>
        <p:spPr>
          <a:xfrm>
            <a:off x="13872015" y="8034968"/>
            <a:ext cx="3471928" cy="1312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Gap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인증 조회 사이트</a:t>
            </a:r>
            <a:endParaRPr lang="en-US" altLang="ko-KR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  <a:p>
            <a:pPr lvl="0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https://www.gap.go.kr/portal/main/main.do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8DE34-6C76-BCA8-67E5-85594B1B9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FE8A67-E25B-EAED-4156-3B4CAFCAE18B}"/>
              </a:ext>
            </a:extLst>
          </p:cNvPr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783E289-8A07-AD04-472D-E51C903D0760}"/>
              </a:ext>
            </a:extLst>
          </p:cNvPr>
          <p:cNvGrpSpPr/>
          <p:nvPr/>
        </p:nvGrpSpPr>
        <p:grpSpPr>
          <a:xfrm>
            <a:off x="807762" y="763307"/>
            <a:ext cx="16672477" cy="8760385"/>
            <a:chOff x="0" y="0"/>
            <a:chExt cx="4391105" cy="23072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7C2BDAE-AC2D-220B-7657-4FFB2283EDBC}"/>
                </a:ext>
              </a:extLst>
            </p:cNvPr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DBD736-5BD2-372E-5697-F21F34DD862E}"/>
                </a:ext>
              </a:extLst>
            </p:cNvPr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BF84ECD-ED6B-BBED-08CF-E868AF5EB0FB}"/>
              </a:ext>
            </a:extLst>
          </p:cNvPr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DAEE878-563B-76E3-DE6A-DFD2A370F21E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605A9C14-2CB7-7675-62C4-4DCF2C78D22E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4BB5853E-D1EB-A9D2-F448-0460487DB619}"/>
              </a:ext>
            </a:extLst>
          </p:cNvPr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852C0DC9-733C-9F7A-B0BA-37CBE8811684}"/>
              </a:ext>
            </a:extLst>
          </p:cNvPr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06-1.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표시사항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확인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방법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-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예시사진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CB49ABF9-499D-3D06-C8AD-4034345B30C0}"/>
              </a:ext>
            </a:extLst>
          </p:cNvPr>
          <p:cNvSpPr txBox="1"/>
          <p:nvPr/>
        </p:nvSpPr>
        <p:spPr>
          <a:xfrm>
            <a:off x="3340115" y="3553582"/>
            <a:ext cx="3671306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자연상태의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농산물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필수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표시사항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CBA73B0-1651-E78B-5FE3-1CE3794CB625}"/>
              </a:ext>
            </a:extLst>
          </p:cNvPr>
          <p:cNvSpPr txBox="1"/>
          <p:nvPr/>
        </p:nvSpPr>
        <p:spPr>
          <a:xfrm>
            <a:off x="11963400" y="3553582"/>
            <a:ext cx="3671306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인증상품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필수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표시사항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10FE6F2C-B416-053E-F3CD-443E6692A8FE}"/>
              </a:ext>
            </a:extLst>
          </p:cNvPr>
          <p:cNvSpPr txBox="1"/>
          <p:nvPr/>
        </p:nvSpPr>
        <p:spPr>
          <a:xfrm>
            <a:off x="2362200" y="8787399"/>
            <a:ext cx="1220339" cy="414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519"/>
              </a:lnSpc>
              <a:spcBef>
                <a:spcPct val="0"/>
              </a:spcBef>
            </a:pP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투명포장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6B093177-A936-9E8F-0D87-A72D8129732B}"/>
              </a:ext>
            </a:extLst>
          </p:cNvPr>
          <p:cNvSpPr txBox="1"/>
          <p:nvPr/>
        </p:nvSpPr>
        <p:spPr>
          <a:xfrm>
            <a:off x="6671385" y="8757041"/>
            <a:ext cx="1890167" cy="414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519"/>
              </a:lnSpc>
              <a:spcBef>
                <a:spcPct val="0"/>
              </a:spcBef>
            </a:pP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불투명포장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DA14AC3B-576D-F617-46AC-33B3A41DD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85" y="4214576"/>
            <a:ext cx="4300614" cy="4509011"/>
          </a:xfrm>
          <a:prstGeom prst="rect">
            <a:avLst/>
          </a:prstGeom>
        </p:spPr>
      </p:pic>
      <p:grpSp>
        <p:nvGrpSpPr>
          <p:cNvPr id="30" name="그룹 29">
            <a:extLst>
              <a:ext uri="{FF2B5EF4-FFF2-40B4-BE49-F238E27FC236}">
                <a16:creationId xmlns:a16="http://schemas.microsoft.com/office/drawing/2014/main" id="{A0D59C04-AD36-E86A-95CD-5A683B681E3F}"/>
              </a:ext>
            </a:extLst>
          </p:cNvPr>
          <p:cNvGrpSpPr/>
          <p:nvPr/>
        </p:nvGrpSpPr>
        <p:grpSpPr>
          <a:xfrm>
            <a:off x="5562600" y="4255394"/>
            <a:ext cx="3941988" cy="4477736"/>
            <a:chOff x="5943600" y="4255393"/>
            <a:chExt cx="3941988" cy="4477736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4FD464F6-AF09-1C7B-C532-993DFBAA6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6653382" y="3545611"/>
              <a:ext cx="2492223" cy="3911787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986D1D84-0EF4-F81E-503C-FDAC3A9D1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3600" y="6638962"/>
              <a:ext cx="3941988" cy="2094167"/>
            </a:xfrm>
            <a:prstGeom prst="rect">
              <a:avLst/>
            </a:prstGeom>
          </p:spPr>
        </p:pic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84F36593-502C-48BF-9773-613FA45637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3725" y="4255393"/>
            <a:ext cx="3358926" cy="4390831"/>
          </a:xfrm>
          <a:prstGeom prst="rect">
            <a:avLst/>
          </a:prstGeom>
        </p:spPr>
      </p:pic>
      <p:sp>
        <p:nvSpPr>
          <p:cNvPr id="26" name="TextBox 13">
            <a:extLst>
              <a:ext uri="{FF2B5EF4-FFF2-40B4-BE49-F238E27FC236}">
                <a16:creationId xmlns:a16="http://schemas.microsoft.com/office/drawing/2014/main" id="{638F8429-4527-3694-BC89-7EF4513D1904}"/>
              </a:ext>
            </a:extLst>
          </p:cNvPr>
          <p:cNvSpPr txBox="1"/>
          <p:nvPr/>
        </p:nvSpPr>
        <p:spPr>
          <a:xfrm>
            <a:off x="10909789" y="8752219"/>
            <a:ext cx="1890167" cy="414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519"/>
              </a:lnSpc>
              <a:spcBef>
                <a:spcPct val="0"/>
              </a:spcBef>
            </a:pP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친환경 인증 상품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3EEAD9A3-DFA0-AFF0-8C0E-63A1AB9878A4}"/>
              </a:ext>
            </a:extLst>
          </p:cNvPr>
          <p:cNvSpPr txBox="1"/>
          <p:nvPr/>
        </p:nvSpPr>
        <p:spPr>
          <a:xfrm>
            <a:off x="14865927" y="8740879"/>
            <a:ext cx="1890167" cy="414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GAP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인증 상품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46BCB232-EF19-213C-3C51-9291315242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09652" y="4239467"/>
            <a:ext cx="3941988" cy="439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83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/>
          <p:cNvGrpSpPr/>
          <p:nvPr/>
        </p:nvGrpSpPr>
        <p:grpSpPr>
          <a:xfrm>
            <a:off x="1112044" y="763307"/>
            <a:ext cx="16672477" cy="8760385"/>
            <a:chOff x="0" y="0"/>
            <a:chExt cx="4391105" cy="23072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4599" y="763307"/>
            <a:ext cx="16672477" cy="1928425"/>
            <a:chOff x="0" y="0"/>
            <a:chExt cx="4391105" cy="5078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720074" y="3750255"/>
            <a:ext cx="3665747" cy="3498806"/>
          </a:xfrm>
          <a:custGeom>
            <a:avLst/>
            <a:gdLst/>
            <a:ahLst/>
            <a:cxnLst/>
            <a:rect l="l" t="t" r="r" b="b"/>
            <a:pathLst>
              <a:path w="3665747" h="3498806">
                <a:moveTo>
                  <a:pt x="0" y="0"/>
                </a:moveTo>
                <a:lnTo>
                  <a:pt x="3665747" y="0"/>
                </a:lnTo>
                <a:lnTo>
                  <a:pt x="3665747" y="3498806"/>
                </a:lnTo>
                <a:lnTo>
                  <a:pt x="0" y="3498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0" name="Freeform 10"/>
          <p:cNvSpPr/>
          <p:nvPr/>
        </p:nvSpPr>
        <p:spPr>
          <a:xfrm>
            <a:off x="5605476" y="3746788"/>
            <a:ext cx="3626286" cy="3527899"/>
          </a:xfrm>
          <a:custGeom>
            <a:avLst/>
            <a:gdLst/>
            <a:ahLst/>
            <a:cxnLst/>
            <a:rect l="l" t="t" r="r" b="b"/>
            <a:pathLst>
              <a:path w="3626286" h="3527899">
                <a:moveTo>
                  <a:pt x="0" y="0"/>
                </a:moveTo>
                <a:lnTo>
                  <a:pt x="3626286" y="0"/>
                </a:lnTo>
                <a:lnTo>
                  <a:pt x="3626286" y="3527898"/>
                </a:lnTo>
                <a:lnTo>
                  <a:pt x="0" y="35278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"/>
          <p:cNvSpPr/>
          <p:nvPr/>
        </p:nvSpPr>
        <p:spPr>
          <a:xfrm>
            <a:off x="9450837" y="3772412"/>
            <a:ext cx="3650556" cy="3502274"/>
          </a:xfrm>
          <a:custGeom>
            <a:avLst/>
            <a:gdLst/>
            <a:ahLst/>
            <a:cxnLst/>
            <a:rect l="l" t="t" r="r" b="b"/>
            <a:pathLst>
              <a:path w="3650556" h="3502274">
                <a:moveTo>
                  <a:pt x="0" y="0"/>
                </a:moveTo>
                <a:lnTo>
                  <a:pt x="3650556" y="0"/>
                </a:lnTo>
                <a:lnTo>
                  <a:pt x="3650556" y="3502274"/>
                </a:lnTo>
                <a:lnTo>
                  <a:pt x="0" y="35022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2" name="Freeform 12"/>
          <p:cNvSpPr/>
          <p:nvPr/>
        </p:nvSpPr>
        <p:spPr>
          <a:xfrm>
            <a:off x="13436610" y="3780471"/>
            <a:ext cx="3601751" cy="3494216"/>
          </a:xfrm>
          <a:custGeom>
            <a:avLst/>
            <a:gdLst/>
            <a:ahLst/>
            <a:cxnLst/>
            <a:rect l="l" t="t" r="r" b="b"/>
            <a:pathLst>
              <a:path w="3601751" h="3494216">
                <a:moveTo>
                  <a:pt x="0" y="0"/>
                </a:moveTo>
                <a:lnTo>
                  <a:pt x="3601752" y="0"/>
                </a:lnTo>
                <a:lnTo>
                  <a:pt x="3601752" y="3494215"/>
                </a:lnTo>
                <a:lnTo>
                  <a:pt x="0" y="34942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776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3" name="TextBox 13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06-2. 주요 표시사항 오류 내용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27567" y="7481202"/>
            <a:ext cx="3450761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원산지 표기 누락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693239" y="7481202"/>
            <a:ext cx="3450761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제품명 오기입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448283" y="7481202"/>
            <a:ext cx="3450761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공급원(생산자) 미기입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512105" y="7481202"/>
            <a:ext cx="352625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박스상품 생산연도 미기입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E98715A-C86E-7AF0-BF42-B4E0E3FEA345}"/>
              </a:ext>
            </a:extLst>
          </p:cNvPr>
          <p:cNvSpPr/>
          <p:nvPr/>
        </p:nvSpPr>
        <p:spPr>
          <a:xfrm>
            <a:off x="3581400" y="5753100"/>
            <a:ext cx="1447800" cy="304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186A229-057C-1357-D8D5-40B79DDAFBE4}"/>
              </a:ext>
            </a:extLst>
          </p:cNvPr>
          <p:cNvSpPr/>
          <p:nvPr/>
        </p:nvSpPr>
        <p:spPr>
          <a:xfrm>
            <a:off x="6624512" y="4312124"/>
            <a:ext cx="2519487" cy="3042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123877C-030A-8420-9134-A799EC25302A}"/>
              </a:ext>
            </a:extLst>
          </p:cNvPr>
          <p:cNvSpPr/>
          <p:nvPr/>
        </p:nvSpPr>
        <p:spPr>
          <a:xfrm>
            <a:off x="10552215" y="4892091"/>
            <a:ext cx="1447800" cy="304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0CA8AA1-0FDD-CAFE-6895-CABBF519A860}"/>
              </a:ext>
            </a:extLst>
          </p:cNvPr>
          <p:cNvSpPr/>
          <p:nvPr/>
        </p:nvSpPr>
        <p:spPr>
          <a:xfrm>
            <a:off x="15225545" y="5358337"/>
            <a:ext cx="1447800" cy="270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D3FDE-8B4A-28F5-DF81-42E932C7E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3DD1DA4-1DAF-A733-0814-A5FEA7DC347E}"/>
              </a:ext>
            </a:extLst>
          </p:cNvPr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A8E9D3-143C-8CEB-2CEA-1F9872779930}"/>
              </a:ext>
            </a:extLst>
          </p:cNvPr>
          <p:cNvGrpSpPr/>
          <p:nvPr/>
        </p:nvGrpSpPr>
        <p:grpSpPr>
          <a:xfrm>
            <a:off x="1112044" y="763307"/>
            <a:ext cx="16672477" cy="8760385"/>
            <a:chOff x="0" y="0"/>
            <a:chExt cx="4391105" cy="23072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130FBF8-434A-89F2-67B0-96FEFFF8E172}"/>
                </a:ext>
              </a:extLst>
            </p:cNvPr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89A8835-C80C-725C-FF6F-5C6CEC597AA5}"/>
                </a:ext>
              </a:extLst>
            </p:cNvPr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D228D4E-68D3-CE70-A7B2-CA18830F6D7E}"/>
              </a:ext>
            </a:extLst>
          </p:cNvPr>
          <p:cNvGrpSpPr/>
          <p:nvPr/>
        </p:nvGrpSpPr>
        <p:grpSpPr>
          <a:xfrm>
            <a:off x="1114599" y="763307"/>
            <a:ext cx="16672477" cy="1928425"/>
            <a:chOff x="0" y="0"/>
            <a:chExt cx="4391105" cy="50789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D0353DA-0756-3DBC-8B34-6A1FB7443821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D267094-3443-AEFA-ED08-3FFF11D379A6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883DDFED-5F38-D496-CDA5-97DB9FC2673E}"/>
              </a:ext>
            </a:extLst>
          </p:cNvPr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CA0F7FF-EB1A-B518-6D15-AC6771BE653F}"/>
              </a:ext>
            </a:extLst>
          </p:cNvPr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06-3. PDA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사용법 </a:t>
            </a: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: </a:t>
            </a:r>
            <a:r>
              <a:rPr lang="ko-KR" alt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미검품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현황 확인 방법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35DBC27E-F725-6129-64A7-3E612E4E9790}"/>
              </a:ext>
            </a:extLst>
          </p:cNvPr>
          <p:cNvSpPr txBox="1"/>
          <p:nvPr/>
        </p:nvSpPr>
        <p:spPr>
          <a:xfrm>
            <a:off x="3552947" y="7939414"/>
            <a:ext cx="3450761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미검품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현황 확인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0538B263-1864-EDE2-07CB-8626FEE7F4B9}"/>
              </a:ext>
            </a:extLst>
          </p:cNvPr>
          <p:cNvSpPr txBox="1"/>
          <p:nvPr/>
        </p:nvSpPr>
        <p:spPr>
          <a:xfrm>
            <a:off x="11639523" y="7873427"/>
            <a:ext cx="3526256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미검품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리스트 확인 가능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7CA4C5F-2E3E-3564-D9B5-2E42D7BA3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2466" y="3529556"/>
            <a:ext cx="6825767" cy="391822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58EBFA81-FFB2-AFFD-8515-2F011F3590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282" y="3467115"/>
            <a:ext cx="7417181" cy="4141233"/>
          </a:xfrm>
          <a:prstGeom prst="rect">
            <a:avLst/>
          </a:prstGeom>
        </p:spPr>
      </p:pic>
      <p:grpSp>
        <p:nvGrpSpPr>
          <p:cNvPr id="23" name="Group 27">
            <a:extLst>
              <a:ext uri="{FF2B5EF4-FFF2-40B4-BE49-F238E27FC236}">
                <a16:creationId xmlns:a16="http://schemas.microsoft.com/office/drawing/2014/main" id="{6280813D-AACB-4988-F41F-3C6A946529FB}"/>
              </a:ext>
            </a:extLst>
          </p:cNvPr>
          <p:cNvGrpSpPr/>
          <p:nvPr/>
        </p:nvGrpSpPr>
        <p:grpSpPr>
          <a:xfrm>
            <a:off x="8497808" y="5146759"/>
            <a:ext cx="683822" cy="683822"/>
            <a:chOff x="0" y="0"/>
            <a:chExt cx="812800" cy="812800"/>
          </a:xfrm>
        </p:grpSpPr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6293A36E-E0DC-D74D-0ED1-B0747F0D11E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5" name="TextBox 29">
              <a:extLst>
                <a:ext uri="{FF2B5EF4-FFF2-40B4-BE49-F238E27FC236}">
                  <a16:creationId xmlns:a16="http://schemas.microsoft.com/office/drawing/2014/main" id="{D0F253C9-D08B-FB34-4A37-4ADFC3E5841C}"/>
                </a:ext>
              </a:extLst>
            </p:cNvPr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59595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847EC-36EB-2425-1C7D-70FD1EA50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4ADBE6-5C82-5A2F-ACDD-AD15ECD9B4C5}"/>
              </a:ext>
            </a:extLst>
          </p:cNvPr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F3F57E1-393A-4DC5-70D3-2A914E81EAE3}"/>
              </a:ext>
            </a:extLst>
          </p:cNvPr>
          <p:cNvGrpSpPr/>
          <p:nvPr/>
        </p:nvGrpSpPr>
        <p:grpSpPr>
          <a:xfrm>
            <a:off x="1112044" y="763307"/>
            <a:ext cx="16672477" cy="8760385"/>
            <a:chOff x="0" y="0"/>
            <a:chExt cx="4391105" cy="23072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11E4550-72A2-7010-3CEA-F7B2E175125B}"/>
                </a:ext>
              </a:extLst>
            </p:cNvPr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8EB2C84-DC8A-C0BE-E0A2-EDC425CB2D4D}"/>
                </a:ext>
              </a:extLst>
            </p:cNvPr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7821939-1598-76BF-BB67-D78A99534C54}"/>
              </a:ext>
            </a:extLst>
          </p:cNvPr>
          <p:cNvGrpSpPr/>
          <p:nvPr/>
        </p:nvGrpSpPr>
        <p:grpSpPr>
          <a:xfrm>
            <a:off x="1114599" y="763307"/>
            <a:ext cx="16672477" cy="1928425"/>
            <a:chOff x="0" y="0"/>
            <a:chExt cx="4391105" cy="50789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E5C8483-8600-BEFF-3643-322EFEF25665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259E4BF-E223-9A0B-591D-21364EB810EC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E2EDB910-0A98-664E-7C59-0248E022A80B}"/>
              </a:ext>
            </a:extLst>
          </p:cNvPr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490F3BB5-FF1A-9C74-EC91-DE4E20D53F37}"/>
              </a:ext>
            </a:extLst>
          </p:cNvPr>
          <p:cNvSpPr txBox="1"/>
          <p:nvPr/>
        </p:nvSpPr>
        <p:spPr>
          <a:xfrm>
            <a:off x="1827567" y="7756264"/>
            <a:ext cx="3450761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검품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→ 발주코드 스캔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2FF5084B-A0F4-372B-1A4D-8C1F1E944504}"/>
              </a:ext>
            </a:extLst>
          </p:cNvPr>
          <p:cNvSpPr txBox="1"/>
          <p:nvPr/>
        </p:nvSpPr>
        <p:spPr>
          <a:xfrm>
            <a:off x="7010400" y="7770774"/>
            <a:ext cx="3526256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상품코드 스캔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DAE5B182-0835-1D36-5BD7-950DF1765FDE}"/>
              </a:ext>
            </a:extLst>
          </p:cNvPr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06-3. PDA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사용법 </a:t>
            </a: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: </a:t>
            </a:r>
            <a:r>
              <a:rPr lang="ko-KR" alt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검품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확정 방법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758F3B0-53A0-BDA5-90E0-DEB5FBF86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292" y="3330870"/>
            <a:ext cx="4325508" cy="415311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1D96ADC-EE0D-6A24-9E73-169A87A8C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1486" y="3329164"/>
            <a:ext cx="4724756" cy="4262693"/>
          </a:xfrm>
          <a:prstGeom prst="rect">
            <a:avLst/>
          </a:prstGeom>
        </p:spPr>
      </p:pic>
      <p:sp>
        <p:nvSpPr>
          <p:cNvPr id="21" name="TextBox 18">
            <a:extLst>
              <a:ext uri="{FF2B5EF4-FFF2-40B4-BE49-F238E27FC236}">
                <a16:creationId xmlns:a16="http://schemas.microsoft.com/office/drawing/2014/main" id="{D34CD755-DE9B-13C3-70DA-29409BBAEA5B}"/>
              </a:ext>
            </a:extLst>
          </p:cNvPr>
          <p:cNvSpPr txBox="1"/>
          <p:nvPr/>
        </p:nvSpPr>
        <p:spPr>
          <a:xfrm>
            <a:off x="11747130" y="7754096"/>
            <a:ext cx="4318174" cy="855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이슈 없을 시 ① </a:t>
            </a: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‘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저장하기</a:t>
            </a: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’ 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클릭</a:t>
            </a:r>
            <a:endParaRPr lang="en-US" altLang="ko-KR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이슈 발생시 ②</a:t>
            </a: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’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이슈관리</a:t>
            </a: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’ 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클릭 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500080CC-581E-A2FC-82F9-FE53EECE0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2401" y="3243096"/>
            <a:ext cx="4791632" cy="4499348"/>
          </a:xfrm>
          <a:prstGeom prst="rect">
            <a:avLst/>
          </a:prstGeom>
        </p:spPr>
      </p:pic>
      <p:sp>
        <p:nvSpPr>
          <p:cNvPr id="25" name="타원 24">
            <a:extLst>
              <a:ext uri="{FF2B5EF4-FFF2-40B4-BE49-F238E27FC236}">
                <a16:creationId xmlns:a16="http://schemas.microsoft.com/office/drawing/2014/main" id="{F212F9B7-6170-E200-A138-4276A5BBE74C}"/>
              </a:ext>
            </a:extLst>
          </p:cNvPr>
          <p:cNvSpPr/>
          <p:nvPr/>
        </p:nvSpPr>
        <p:spPr>
          <a:xfrm>
            <a:off x="14782800" y="6886096"/>
            <a:ext cx="457200" cy="51168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DAE44086-80C1-3677-DB04-BF1BA52342E9}"/>
              </a:ext>
            </a:extLst>
          </p:cNvPr>
          <p:cNvSpPr/>
          <p:nvPr/>
        </p:nvSpPr>
        <p:spPr>
          <a:xfrm>
            <a:off x="12420600" y="4921089"/>
            <a:ext cx="457200" cy="51168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2</a:t>
            </a:r>
            <a:endParaRPr lang="ko-KR" altLang="en-US" dirty="0"/>
          </a:p>
        </p:txBody>
      </p:sp>
      <p:grpSp>
        <p:nvGrpSpPr>
          <p:cNvPr id="27" name="Group 27">
            <a:extLst>
              <a:ext uri="{FF2B5EF4-FFF2-40B4-BE49-F238E27FC236}">
                <a16:creationId xmlns:a16="http://schemas.microsoft.com/office/drawing/2014/main" id="{B31B5A2F-4837-179E-EEA4-A7CD1CDC428D}"/>
              </a:ext>
            </a:extLst>
          </p:cNvPr>
          <p:cNvGrpSpPr/>
          <p:nvPr/>
        </p:nvGrpSpPr>
        <p:grpSpPr>
          <a:xfrm>
            <a:off x="5601171" y="5083385"/>
            <a:ext cx="683822" cy="683822"/>
            <a:chOff x="0" y="0"/>
            <a:chExt cx="812800" cy="812800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0EA98A6C-662F-3407-FFD1-6CFF43AA3F6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2360CD1C-DB46-8164-248E-0083A9F4B711}"/>
                </a:ext>
              </a:extLst>
            </p:cNvPr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  <p:grpSp>
        <p:nvGrpSpPr>
          <p:cNvPr id="30" name="Group 27">
            <a:extLst>
              <a:ext uri="{FF2B5EF4-FFF2-40B4-BE49-F238E27FC236}">
                <a16:creationId xmlns:a16="http://schemas.microsoft.com/office/drawing/2014/main" id="{01E5F3AD-FE1F-3548-54AB-4286D6772F0C}"/>
              </a:ext>
            </a:extLst>
          </p:cNvPr>
          <p:cNvGrpSpPr/>
          <p:nvPr/>
        </p:nvGrpSpPr>
        <p:grpSpPr>
          <a:xfrm>
            <a:off x="10873097" y="5118599"/>
            <a:ext cx="683822" cy="683822"/>
            <a:chOff x="0" y="0"/>
            <a:chExt cx="812800" cy="812800"/>
          </a:xfrm>
        </p:grpSpPr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24001FA1-1D71-D507-EF8E-34BDC0530DC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2" name="TextBox 29">
              <a:extLst>
                <a:ext uri="{FF2B5EF4-FFF2-40B4-BE49-F238E27FC236}">
                  <a16:creationId xmlns:a16="http://schemas.microsoft.com/office/drawing/2014/main" id="{7A8F994C-09E9-FB99-11F0-191535084911}"/>
                </a:ext>
              </a:extLst>
            </p:cNvPr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90077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0B6AE-ACD1-FB13-1723-CAA19964B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4F6D45D-66D9-9FE6-669C-7FC8D28D3934}"/>
              </a:ext>
            </a:extLst>
          </p:cNvPr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A722F47-2BB4-2089-4090-293FAA0991C0}"/>
              </a:ext>
            </a:extLst>
          </p:cNvPr>
          <p:cNvGrpSpPr/>
          <p:nvPr/>
        </p:nvGrpSpPr>
        <p:grpSpPr>
          <a:xfrm>
            <a:off x="1112044" y="763307"/>
            <a:ext cx="16672477" cy="8760385"/>
            <a:chOff x="0" y="0"/>
            <a:chExt cx="4391105" cy="23072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9BC163A-A474-A9C4-9031-9769332C2145}"/>
                </a:ext>
              </a:extLst>
            </p:cNvPr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C65C39-765B-10E9-EFE2-FD3A63EB5844}"/>
                </a:ext>
              </a:extLst>
            </p:cNvPr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15D2F58-D719-F4AA-ACA5-A768D333AED5}"/>
              </a:ext>
            </a:extLst>
          </p:cNvPr>
          <p:cNvGrpSpPr/>
          <p:nvPr/>
        </p:nvGrpSpPr>
        <p:grpSpPr>
          <a:xfrm>
            <a:off x="1114599" y="763307"/>
            <a:ext cx="16672477" cy="1928425"/>
            <a:chOff x="0" y="0"/>
            <a:chExt cx="4391105" cy="50789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D8BA448-7B6B-FA2A-3A6F-B64728886A39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DD40786-086B-E7E9-B23C-7EB1E184C378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5A8438A3-4937-C5D2-36FC-DDA5FC56672C}"/>
              </a:ext>
            </a:extLst>
          </p:cNvPr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AABDE037-1C1C-988A-654A-294D8F0CECF0}"/>
              </a:ext>
            </a:extLst>
          </p:cNvPr>
          <p:cNvSpPr txBox="1"/>
          <p:nvPr/>
        </p:nvSpPr>
        <p:spPr>
          <a:xfrm>
            <a:off x="2222696" y="7921169"/>
            <a:ext cx="3450761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이슈추가 클릭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2E33F2DD-023C-8804-348B-03A488BC7AC5}"/>
              </a:ext>
            </a:extLst>
          </p:cNvPr>
          <p:cNvSpPr txBox="1"/>
          <p:nvPr/>
        </p:nvSpPr>
        <p:spPr>
          <a:xfrm>
            <a:off x="6784109" y="7773683"/>
            <a:ext cx="4353402" cy="17273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①이슈타입</a:t>
            </a: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(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품질</a:t>
            </a: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)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→② 상세이슈</a:t>
            </a:r>
            <a:endParaRPr lang="en-US" altLang="ko-KR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(</a:t>
            </a: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이슈카테고리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참고</a:t>
            </a: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)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→③이슈발생수량 적기 ④이슈 사진 업로드→⑤저장 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0A1EB543-1E6A-737F-F346-32E7EE28E782}"/>
              </a:ext>
            </a:extLst>
          </p:cNvPr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06-3. PDA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사용법 </a:t>
            </a: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: </a:t>
            </a:r>
            <a:r>
              <a:rPr lang="ko-KR" alt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검품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상품 이슈 추가 방법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84324787-9DCE-CEEA-8824-B53055FA2ABC}"/>
              </a:ext>
            </a:extLst>
          </p:cNvPr>
          <p:cNvSpPr txBox="1"/>
          <p:nvPr/>
        </p:nvSpPr>
        <p:spPr>
          <a:xfrm>
            <a:off x="12492539" y="7912834"/>
            <a:ext cx="4680158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돌아가기 클릭 → </a:t>
            </a: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검품확정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누르기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048AA2D-FEB9-10F9-FF8B-B72D88118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3476254"/>
            <a:ext cx="4291220" cy="429742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EB486B5-C5CE-192C-16F4-2E2EF0452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845" y="3430233"/>
            <a:ext cx="5257800" cy="4275296"/>
          </a:xfrm>
          <a:prstGeom prst="rect">
            <a:avLst/>
          </a:prstGeom>
        </p:spPr>
      </p:pic>
      <p:sp>
        <p:nvSpPr>
          <p:cNvPr id="19" name="타원 18">
            <a:extLst>
              <a:ext uri="{FF2B5EF4-FFF2-40B4-BE49-F238E27FC236}">
                <a16:creationId xmlns:a16="http://schemas.microsoft.com/office/drawing/2014/main" id="{A837F33E-062E-55E7-2F22-B213093794EA}"/>
              </a:ext>
            </a:extLst>
          </p:cNvPr>
          <p:cNvSpPr/>
          <p:nvPr/>
        </p:nvSpPr>
        <p:spPr>
          <a:xfrm>
            <a:off x="6614310" y="4570860"/>
            <a:ext cx="344707" cy="31086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E6EC9F3-446D-1D1B-9172-136C61773A5D}"/>
              </a:ext>
            </a:extLst>
          </p:cNvPr>
          <p:cNvSpPr/>
          <p:nvPr/>
        </p:nvSpPr>
        <p:spPr>
          <a:xfrm>
            <a:off x="6611755" y="4888284"/>
            <a:ext cx="344707" cy="31086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AB21CA73-6EDB-AB42-7FC3-A788D713287C}"/>
              </a:ext>
            </a:extLst>
          </p:cNvPr>
          <p:cNvSpPr/>
          <p:nvPr/>
        </p:nvSpPr>
        <p:spPr>
          <a:xfrm>
            <a:off x="6611755" y="5224742"/>
            <a:ext cx="344707" cy="31086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3B470B86-6296-38B9-454A-04CC980FB33D}"/>
              </a:ext>
            </a:extLst>
          </p:cNvPr>
          <p:cNvSpPr/>
          <p:nvPr/>
        </p:nvSpPr>
        <p:spPr>
          <a:xfrm>
            <a:off x="10792804" y="5629533"/>
            <a:ext cx="344707" cy="31086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A0182D06-82B7-A8D1-D7AA-3F75CB512322}"/>
              </a:ext>
            </a:extLst>
          </p:cNvPr>
          <p:cNvSpPr/>
          <p:nvPr/>
        </p:nvSpPr>
        <p:spPr>
          <a:xfrm>
            <a:off x="9677400" y="7317483"/>
            <a:ext cx="344707" cy="31086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5</a:t>
            </a:r>
            <a:endParaRPr lang="ko-KR" altLang="en-US" dirty="0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592298C6-2373-6323-F89D-AE89A874BE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76363" y="3430233"/>
            <a:ext cx="4680159" cy="4422353"/>
          </a:xfrm>
          <a:prstGeom prst="rect">
            <a:avLst/>
          </a:prstGeom>
        </p:spPr>
      </p:pic>
      <p:grpSp>
        <p:nvGrpSpPr>
          <p:cNvPr id="33" name="Group 27">
            <a:extLst>
              <a:ext uri="{FF2B5EF4-FFF2-40B4-BE49-F238E27FC236}">
                <a16:creationId xmlns:a16="http://schemas.microsoft.com/office/drawing/2014/main" id="{DF39975F-2059-50D5-75D0-2FC5192E1AA7}"/>
              </a:ext>
            </a:extLst>
          </p:cNvPr>
          <p:cNvGrpSpPr/>
          <p:nvPr/>
        </p:nvGrpSpPr>
        <p:grpSpPr>
          <a:xfrm>
            <a:off x="5978054" y="5214400"/>
            <a:ext cx="683822" cy="683822"/>
            <a:chOff x="0" y="0"/>
            <a:chExt cx="812800" cy="812800"/>
          </a:xfrm>
        </p:grpSpPr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CAA9B50D-C94F-0EAB-61B4-B56D43F1B05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5" name="TextBox 29">
              <a:extLst>
                <a:ext uri="{FF2B5EF4-FFF2-40B4-BE49-F238E27FC236}">
                  <a16:creationId xmlns:a16="http://schemas.microsoft.com/office/drawing/2014/main" id="{1185AE88-3C58-1361-7825-239DE2560484}"/>
                </a:ext>
              </a:extLst>
            </p:cNvPr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  <p:grpSp>
        <p:nvGrpSpPr>
          <p:cNvPr id="36" name="Group 27">
            <a:extLst>
              <a:ext uri="{FF2B5EF4-FFF2-40B4-BE49-F238E27FC236}">
                <a16:creationId xmlns:a16="http://schemas.microsoft.com/office/drawing/2014/main" id="{F0A4ECF7-4EC4-6DC4-9E03-1381F302D84B}"/>
              </a:ext>
            </a:extLst>
          </p:cNvPr>
          <p:cNvGrpSpPr/>
          <p:nvPr/>
        </p:nvGrpSpPr>
        <p:grpSpPr>
          <a:xfrm>
            <a:off x="11799645" y="5199152"/>
            <a:ext cx="683822" cy="683822"/>
            <a:chOff x="0" y="0"/>
            <a:chExt cx="812800" cy="812800"/>
          </a:xfrm>
        </p:grpSpPr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48E4CCD1-7BFA-9924-CAC5-7EB58A712B6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8" name="TextBox 29">
              <a:extLst>
                <a:ext uri="{FF2B5EF4-FFF2-40B4-BE49-F238E27FC236}">
                  <a16:creationId xmlns:a16="http://schemas.microsoft.com/office/drawing/2014/main" id="{32D0E974-BCAA-9A75-3264-3C7140D21051}"/>
                </a:ext>
              </a:extLst>
            </p:cNvPr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30330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74294-8F74-CB58-A6EA-C8CCA4F1C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27ED472-4CFF-1B86-527C-F2CA033824EA}"/>
              </a:ext>
            </a:extLst>
          </p:cNvPr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D0FC891-8B9A-1F70-69E1-33D622207BFA}"/>
              </a:ext>
            </a:extLst>
          </p:cNvPr>
          <p:cNvGrpSpPr/>
          <p:nvPr/>
        </p:nvGrpSpPr>
        <p:grpSpPr>
          <a:xfrm>
            <a:off x="1112044" y="763307"/>
            <a:ext cx="16672477" cy="8760385"/>
            <a:chOff x="0" y="0"/>
            <a:chExt cx="4391105" cy="23072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B58D63B-A649-E9F3-762B-69DCF9E35DC4}"/>
                </a:ext>
              </a:extLst>
            </p:cNvPr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523394-6997-F348-F2B1-77FDA86BE82D}"/>
                </a:ext>
              </a:extLst>
            </p:cNvPr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CF526C3-766D-97DE-915C-F8103EB7D25C}"/>
              </a:ext>
            </a:extLst>
          </p:cNvPr>
          <p:cNvGrpSpPr/>
          <p:nvPr/>
        </p:nvGrpSpPr>
        <p:grpSpPr>
          <a:xfrm>
            <a:off x="1114599" y="763307"/>
            <a:ext cx="16672477" cy="1928425"/>
            <a:chOff x="0" y="0"/>
            <a:chExt cx="4391105" cy="50789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D4EE9D9-FFF5-DCCB-ABED-75585C8ED855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795EB99-792C-4A7E-1F95-10FA1CDF9A5F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249CC85C-9197-4F8F-186C-82D766E6AEE6}"/>
              </a:ext>
            </a:extLst>
          </p:cNvPr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591ABBA4-7F46-9830-AAE8-5AB7EA6C84EF}"/>
              </a:ext>
            </a:extLst>
          </p:cNvPr>
          <p:cNvSpPr txBox="1"/>
          <p:nvPr/>
        </p:nvSpPr>
        <p:spPr>
          <a:xfrm>
            <a:off x="1978320" y="8112226"/>
            <a:ext cx="3812881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재고관리 → 재고조회 클릭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09F0585-CA2C-BD0E-6D53-0953A8BF3F50}"/>
              </a:ext>
            </a:extLst>
          </p:cNvPr>
          <p:cNvSpPr txBox="1"/>
          <p:nvPr/>
        </p:nvSpPr>
        <p:spPr>
          <a:xfrm>
            <a:off x="6627907" y="8098640"/>
            <a:ext cx="4353402" cy="855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지번 조회하려는 상품의 상품코드 스캔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D8F6CD5E-1845-9142-D277-71ABA25F892F}"/>
              </a:ext>
            </a:extLst>
          </p:cNvPr>
          <p:cNvSpPr txBox="1"/>
          <p:nvPr/>
        </p:nvSpPr>
        <p:spPr>
          <a:xfrm>
            <a:off x="1612581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06-3. PDA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사용법 </a:t>
            </a: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: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지번 조회 방법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5837FCD3-F026-421A-7158-EE849498FEFC}"/>
              </a:ext>
            </a:extLst>
          </p:cNvPr>
          <p:cNvSpPr txBox="1"/>
          <p:nvPr/>
        </p:nvSpPr>
        <p:spPr>
          <a:xfrm>
            <a:off x="12142604" y="8292154"/>
            <a:ext cx="4318174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지번 조회 확인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314DEF0-1502-FEB4-0CF2-3BC54912E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761" y="3228309"/>
            <a:ext cx="4426440" cy="474369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D0E2776-B1ED-98BA-9CD2-93A445797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3263756"/>
            <a:ext cx="4426440" cy="476909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B035407-0EC0-87A2-F8DB-D4A8AA323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7064" y="3212924"/>
            <a:ext cx="5503649" cy="4819928"/>
          </a:xfrm>
          <a:prstGeom prst="rect">
            <a:avLst/>
          </a:prstGeom>
        </p:spPr>
      </p:pic>
      <p:grpSp>
        <p:nvGrpSpPr>
          <p:cNvPr id="25" name="Group 27">
            <a:extLst>
              <a:ext uri="{FF2B5EF4-FFF2-40B4-BE49-F238E27FC236}">
                <a16:creationId xmlns:a16="http://schemas.microsoft.com/office/drawing/2014/main" id="{DB4EE5DC-8BB7-E6D2-618D-AAF9101D6F83}"/>
              </a:ext>
            </a:extLst>
          </p:cNvPr>
          <p:cNvGrpSpPr/>
          <p:nvPr/>
        </p:nvGrpSpPr>
        <p:grpSpPr>
          <a:xfrm>
            <a:off x="5920976" y="5081979"/>
            <a:ext cx="683822" cy="683822"/>
            <a:chOff x="0" y="0"/>
            <a:chExt cx="812800" cy="812800"/>
          </a:xfrm>
        </p:grpSpPr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EE84351D-D5B3-F2A3-E766-2103CE16CFF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AE7EA62D-2E12-BC3B-D654-EB3BF0F7E61D}"/>
                </a:ext>
              </a:extLst>
            </p:cNvPr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  <p:grpSp>
        <p:nvGrpSpPr>
          <p:cNvPr id="34" name="Group 27">
            <a:extLst>
              <a:ext uri="{FF2B5EF4-FFF2-40B4-BE49-F238E27FC236}">
                <a16:creationId xmlns:a16="http://schemas.microsoft.com/office/drawing/2014/main" id="{B5342316-354A-8E9F-5213-6A08F3C5881D}"/>
              </a:ext>
            </a:extLst>
          </p:cNvPr>
          <p:cNvGrpSpPr/>
          <p:nvPr/>
        </p:nvGrpSpPr>
        <p:grpSpPr>
          <a:xfrm>
            <a:off x="10753017" y="5096043"/>
            <a:ext cx="683822" cy="683822"/>
            <a:chOff x="0" y="0"/>
            <a:chExt cx="812800" cy="812800"/>
          </a:xfrm>
        </p:grpSpPr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386341EF-B899-A532-EFF8-065BE28A161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9440DD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6" name="TextBox 29">
              <a:extLst>
                <a:ext uri="{FF2B5EF4-FFF2-40B4-BE49-F238E27FC236}">
                  <a16:creationId xmlns:a16="http://schemas.microsoft.com/office/drawing/2014/main" id="{B1CC6B26-6EBC-83D7-8C09-7B4DC37CF8C4}"/>
                </a:ext>
              </a:extLst>
            </p:cNvPr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5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99161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3AF2E-2C0E-A011-8306-4DAD0A53B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DA86BF1-BFEE-BD57-5E34-9D7E0CB98109}"/>
              </a:ext>
            </a:extLst>
          </p:cNvPr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0953730-3135-5BAC-453A-8BC1B741EE95}"/>
              </a:ext>
            </a:extLst>
          </p:cNvPr>
          <p:cNvGrpSpPr/>
          <p:nvPr/>
        </p:nvGrpSpPr>
        <p:grpSpPr>
          <a:xfrm>
            <a:off x="1112044" y="763307"/>
            <a:ext cx="16672477" cy="8760385"/>
            <a:chOff x="0" y="0"/>
            <a:chExt cx="4391105" cy="23072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E9E3C16-F919-71BD-8EC5-02F76FA3D427}"/>
                </a:ext>
              </a:extLst>
            </p:cNvPr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DB2FE14-5D8F-8FDD-3AB9-36532AA4D596}"/>
                </a:ext>
              </a:extLst>
            </p:cNvPr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7457127-4A6D-F1C4-D541-4FE3BC76E86A}"/>
              </a:ext>
            </a:extLst>
          </p:cNvPr>
          <p:cNvGrpSpPr/>
          <p:nvPr/>
        </p:nvGrpSpPr>
        <p:grpSpPr>
          <a:xfrm>
            <a:off x="1114599" y="763307"/>
            <a:ext cx="16672477" cy="1928425"/>
            <a:chOff x="0" y="0"/>
            <a:chExt cx="4391105" cy="50789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216154F-BE93-D760-4F07-FD85EA97DB47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FF4E846-E4FF-76E8-0BB7-1A8A5D34AEC0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B434ED3D-0A2A-227E-382E-FC597F75C7AC}"/>
              </a:ext>
            </a:extLst>
          </p:cNvPr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B02CEB40-5DC0-197F-A636-B4F6232ED13F}"/>
              </a:ext>
            </a:extLst>
          </p:cNvPr>
          <p:cNvSpPr txBox="1"/>
          <p:nvPr/>
        </p:nvSpPr>
        <p:spPr>
          <a:xfrm>
            <a:off x="1612580" y="2687930"/>
            <a:ext cx="8826819" cy="414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06-4. </a:t>
            </a:r>
            <a:r>
              <a:rPr lang="ko-KR" alt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슬랙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채널별 이용 용도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1988C2BE-E478-F19D-154A-AD6CDDADF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6930" y="3604485"/>
            <a:ext cx="13336070" cy="472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11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0E6B5-4CB6-ED99-199D-B3DA3B4A2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BB95AB4-A5CF-FF06-287E-406BA455FF46}"/>
              </a:ext>
            </a:extLst>
          </p:cNvPr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79B179E-A0F9-FD5E-2CB4-2F776241629C}"/>
              </a:ext>
            </a:extLst>
          </p:cNvPr>
          <p:cNvGrpSpPr/>
          <p:nvPr/>
        </p:nvGrpSpPr>
        <p:grpSpPr>
          <a:xfrm>
            <a:off x="1112044" y="763307"/>
            <a:ext cx="16672477" cy="8760385"/>
            <a:chOff x="0" y="0"/>
            <a:chExt cx="4391105" cy="23072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F942A35-8222-4A3C-5448-C07B9B27A17B}"/>
                </a:ext>
              </a:extLst>
            </p:cNvPr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BED1841-622A-3960-5B97-2A6567B2DB64}"/>
                </a:ext>
              </a:extLst>
            </p:cNvPr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8DCB48C-DF25-39F9-10CA-5E5285741A7A}"/>
              </a:ext>
            </a:extLst>
          </p:cNvPr>
          <p:cNvGrpSpPr/>
          <p:nvPr/>
        </p:nvGrpSpPr>
        <p:grpSpPr>
          <a:xfrm>
            <a:off x="1114599" y="763307"/>
            <a:ext cx="16672477" cy="1928425"/>
            <a:chOff x="0" y="0"/>
            <a:chExt cx="4391105" cy="50789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5F7132D-6D97-A550-AE8E-09A13E0129CC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1E31123-0199-D6D6-2027-4C501689D433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73D1FFCE-0004-0AFB-5339-849E933E8717}"/>
              </a:ext>
            </a:extLst>
          </p:cNvPr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66B160B-1045-6F12-E7EF-0E0B135B0CD5}"/>
              </a:ext>
            </a:extLst>
          </p:cNvPr>
          <p:cNvSpPr txBox="1"/>
          <p:nvPr/>
        </p:nvSpPr>
        <p:spPr>
          <a:xfrm>
            <a:off x="1637723" y="7808755"/>
            <a:ext cx="3812881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01. </a:t>
            </a: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검품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후 적치 </a:t>
            </a: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요청시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61212AA-4E5A-AE17-4AE0-DF149BE40CB0}"/>
              </a:ext>
            </a:extLst>
          </p:cNvPr>
          <p:cNvSpPr txBox="1"/>
          <p:nvPr/>
        </p:nvSpPr>
        <p:spPr>
          <a:xfrm>
            <a:off x="5278140" y="7811331"/>
            <a:ext cx="4353402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02. 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검수 </a:t>
            </a: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요청시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0A349297-39BA-00EB-1750-DC4BB31FA840}"/>
              </a:ext>
            </a:extLst>
          </p:cNvPr>
          <p:cNvSpPr txBox="1"/>
          <p:nvPr/>
        </p:nvSpPr>
        <p:spPr>
          <a:xfrm>
            <a:off x="1612580" y="2687930"/>
            <a:ext cx="8826819" cy="414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06-4.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김포</a:t>
            </a:r>
            <a:r>
              <a:rPr lang="en-US" altLang="ko-KR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cc_ib_qc</a:t>
            </a: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_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업무공유방 </a:t>
            </a:r>
            <a:r>
              <a:rPr lang="ko-KR" alt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슬랙채널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이용 시 </a:t>
            </a: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(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대표적인 공유 내용 </a:t>
            </a: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4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가지</a:t>
            </a: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)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E3D93533-11BB-58EE-74A6-F1ECC0EF3B92}"/>
              </a:ext>
            </a:extLst>
          </p:cNvPr>
          <p:cNvSpPr txBox="1"/>
          <p:nvPr/>
        </p:nvSpPr>
        <p:spPr>
          <a:xfrm>
            <a:off x="9330021" y="7745419"/>
            <a:ext cx="4318174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03. 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선입선출 정리 </a:t>
            </a: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요청시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C9BAFA1-536A-3BAF-6661-01BA44E4A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075" y="3282222"/>
            <a:ext cx="3530781" cy="4419827"/>
          </a:xfrm>
          <a:prstGeom prst="rect">
            <a:avLst/>
          </a:prstGeom>
        </p:spPr>
      </p:pic>
      <p:sp>
        <p:nvSpPr>
          <p:cNvPr id="14" name="TextBox 16">
            <a:extLst>
              <a:ext uri="{FF2B5EF4-FFF2-40B4-BE49-F238E27FC236}">
                <a16:creationId xmlns:a16="http://schemas.microsoft.com/office/drawing/2014/main" id="{AD854071-62CE-805F-0E2A-7FA6E49B85FF}"/>
              </a:ext>
            </a:extLst>
          </p:cNvPr>
          <p:cNvSpPr txBox="1"/>
          <p:nvPr/>
        </p:nvSpPr>
        <p:spPr>
          <a:xfrm>
            <a:off x="1455532" y="8259472"/>
            <a:ext cx="4177261" cy="624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@channel </a:t>
            </a:r>
            <a:r>
              <a:rPr lang="ko-KR" altLang="en-US" sz="1800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검품완료상품</a:t>
            </a:r>
            <a:r>
              <a:rPr lang="ko-KR" alt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적치 부탁드립니다</a:t>
            </a:r>
            <a:r>
              <a:rPr lang="en-US" altLang="ko-KR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.</a:t>
            </a:r>
          </a:p>
          <a:p>
            <a:pPr algn="ctr">
              <a:lnSpc>
                <a:spcPts val="2520"/>
              </a:lnSpc>
            </a:pPr>
            <a:r>
              <a:rPr lang="en-US" altLang="ko-KR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(</a:t>
            </a:r>
            <a:r>
              <a:rPr lang="ko-KR" alt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사진 첨부 필수</a:t>
            </a:r>
            <a:r>
              <a:rPr lang="en-US" altLang="ko-KR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)</a:t>
            </a:r>
            <a:endParaRPr lang="en-US" sz="1800" spc="-54" dirty="0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02AED7EF-DAD6-E3F4-4774-764976DB1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8062" y="3337554"/>
            <a:ext cx="3073558" cy="4419827"/>
          </a:xfrm>
          <a:prstGeom prst="rect">
            <a:avLst/>
          </a:prstGeom>
        </p:spPr>
      </p:pic>
      <p:sp>
        <p:nvSpPr>
          <p:cNvPr id="20" name="TextBox 16">
            <a:extLst>
              <a:ext uri="{FF2B5EF4-FFF2-40B4-BE49-F238E27FC236}">
                <a16:creationId xmlns:a16="http://schemas.microsoft.com/office/drawing/2014/main" id="{89BB856A-AD60-7EC4-FD00-A6B4E1D19F53}"/>
              </a:ext>
            </a:extLst>
          </p:cNvPr>
          <p:cNvSpPr txBox="1"/>
          <p:nvPr/>
        </p:nvSpPr>
        <p:spPr>
          <a:xfrm>
            <a:off x="5622349" y="8267582"/>
            <a:ext cx="4177261" cy="304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@channel </a:t>
            </a:r>
            <a:r>
              <a:rPr lang="en-US" altLang="ko-KR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ko-KR" alt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검수 서명 </a:t>
            </a:r>
            <a:r>
              <a:rPr lang="en-US" altLang="ko-KR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or </a:t>
            </a:r>
            <a:r>
              <a:rPr lang="ko-KR" alt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확정 부탁드립니다</a:t>
            </a:r>
            <a:r>
              <a:rPr lang="en-US" altLang="ko-KR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.</a:t>
            </a:r>
            <a:endParaRPr lang="en-US" sz="1800" spc="-54" dirty="0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79D9883-CC4E-D1EF-9102-E4586119F0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2564" y="3218354"/>
            <a:ext cx="3429176" cy="4483695"/>
          </a:xfrm>
          <a:prstGeom prst="rect">
            <a:avLst/>
          </a:prstGeom>
        </p:spPr>
      </p:pic>
      <p:sp>
        <p:nvSpPr>
          <p:cNvPr id="27" name="TextBox 16">
            <a:extLst>
              <a:ext uri="{FF2B5EF4-FFF2-40B4-BE49-F238E27FC236}">
                <a16:creationId xmlns:a16="http://schemas.microsoft.com/office/drawing/2014/main" id="{F6E9A40C-135E-FD96-A548-958B1E016E93}"/>
              </a:ext>
            </a:extLst>
          </p:cNvPr>
          <p:cNvSpPr txBox="1"/>
          <p:nvPr/>
        </p:nvSpPr>
        <p:spPr>
          <a:xfrm>
            <a:off x="9551238" y="8208135"/>
            <a:ext cx="4177261" cy="304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@channel </a:t>
            </a:r>
            <a:r>
              <a:rPr lang="en-US" altLang="ko-KR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ko-KR" altLang="en-US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선입선출 </a:t>
            </a:r>
            <a:r>
              <a:rPr lang="ko-KR" altLang="en-US" spc="-54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정리부탁드립니다</a:t>
            </a:r>
            <a:r>
              <a:rPr lang="en-US" altLang="ko-KR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.</a:t>
            </a:r>
            <a:endParaRPr lang="en-US" sz="1800" spc="-54" dirty="0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70F6F38A-3F39-A271-1828-AEAEAD8112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78342" y="3183665"/>
            <a:ext cx="3854648" cy="4562801"/>
          </a:xfrm>
          <a:prstGeom prst="rect">
            <a:avLst/>
          </a:prstGeom>
        </p:spPr>
      </p:pic>
      <p:sp>
        <p:nvSpPr>
          <p:cNvPr id="31" name="TextBox 18">
            <a:extLst>
              <a:ext uri="{FF2B5EF4-FFF2-40B4-BE49-F238E27FC236}">
                <a16:creationId xmlns:a16="http://schemas.microsoft.com/office/drawing/2014/main" id="{1EC39D75-069B-6731-7101-C39D8899DF1F}"/>
              </a:ext>
            </a:extLst>
          </p:cNvPr>
          <p:cNvSpPr txBox="1"/>
          <p:nvPr/>
        </p:nvSpPr>
        <p:spPr>
          <a:xfrm>
            <a:off x="13414816" y="7764850"/>
            <a:ext cx="4318174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altLang="ko-KR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실물 수량 확인 </a:t>
            </a: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요청시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32" name="TextBox 16">
            <a:extLst>
              <a:ext uri="{FF2B5EF4-FFF2-40B4-BE49-F238E27FC236}">
                <a16:creationId xmlns:a16="http://schemas.microsoft.com/office/drawing/2014/main" id="{AFBF3642-D212-906E-9160-06EF5FEA80E1}"/>
              </a:ext>
            </a:extLst>
          </p:cNvPr>
          <p:cNvSpPr txBox="1"/>
          <p:nvPr/>
        </p:nvSpPr>
        <p:spPr>
          <a:xfrm>
            <a:off x="13633594" y="8168002"/>
            <a:ext cx="4318174" cy="1266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@channel </a:t>
            </a:r>
            <a:r>
              <a:rPr lang="en-US" altLang="ko-KR" sz="1800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</a:p>
          <a:p>
            <a:pPr algn="ctr">
              <a:lnSpc>
                <a:spcPts val="2520"/>
              </a:lnSpc>
            </a:pPr>
            <a:r>
              <a:rPr lang="ko-KR" altLang="en-US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해당 상품 트레이 기존 수량</a:t>
            </a:r>
            <a:r>
              <a:rPr lang="en-US" altLang="ko-KR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0</a:t>
            </a:r>
            <a:r>
              <a:rPr lang="ko-KR" altLang="en-US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개 들어있는데</a:t>
            </a:r>
            <a:endParaRPr lang="en-US" altLang="ko-KR" spc="-54" dirty="0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  <a:p>
            <a:pPr algn="ctr">
              <a:lnSpc>
                <a:spcPts val="2520"/>
              </a:lnSpc>
            </a:pPr>
            <a:r>
              <a:rPr lang="ko-KR" altLang="en-US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altLang="ko-KR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0</a:t>
            </a:r>
            <a:r>
              <a:rPr lang="ko-KR" altLang="en-US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개 부족합니다</a:t>
            </a:r>
            <a:r>
              <a:rPr lang="en-US" altLang="ko-KR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. </a:t>
            </a:r>
          </a:p>
          <a:p>
            <a:pPr algn="ctr">
              <a:lnSpc>
                <a:spcPts val="2520"/>
              </a:lnSpc>
            </a:pPr>
            <a:r>
              <a:rPr lang="ko-KR" altLang="en-US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확인 부탁드립니다</a:t>
            </a:r>
            <a:r>
              <a:rPr lang="en-US" altLang="ko-KR" spc="-54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.</a:t>
            </a:r>
            <a:endParaRPr lang="en-US" sz="1800" spc="-54" dirty="0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</p:txBody>
      </p:sp>
    </p:spTree>
    <p:extLst>
      <p:ext uri="{BB962C8B-B14F-4D97-AF65-F5344CB8AC3E}">
        <p14:creationId xmlns:p14="http://schemas.microsoft.com/office/powerpoint/2010/main" val="1570956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3BF76-3FA5-7A08-B0D3-DEAF2C7A9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042E4CA-4564-EA0F-3D80-794C110E11EB}"/>
              </a:ext>
            </a:extLst>
          </p:cNvPr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3A743BB-5176-FE97-CBF2-EEB7DCF9B16A}"/>
              </a:ext>
            </a:extLst>
          </p:cNvPr>
          <p:cNvGrpSpPr/>
          <p:nvPr/>
        </p:nvGrpSpPr>
        <p:grpSpPr>
          <a:xfrm>
            <a:off x="1112044" y="763307"/>
            <a:ext cx="16672477" cy="8760385"/>
            <a:chOff x="0" y="0"/>
            <a:chExt cx="4391105" cy="23072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486E3C6-5D5D-2F72-DE63-AA30AF07E51C}"/>
                </a:ext>
              </a:extLst>
            </p:cNvPr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B8493D6-0CBB-6D30-AAAE-C9470CA35FD8}"/>
                </a:ext>
              </a:extLst>
            </p:cNvPr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0557C36-EBA2-E033-2305-84ADDE31054F}"/>
              </a:ext>
            </a:extLst>
          </p:cNvPr>
          <p:cNvGrpSpPr/>
          <p:nvPr/>
        </p:nvGrpSpPr>
        <p:grpSpPr>
          <a:xfrm>
            <a:off x="1114599" y="763307"/>
            <a:ext cx="16672477" cy="1928425"/>
            <a:chOff x="0" y="0"/>
            <a:chExt cx="4391105" cy="50789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BC72578-CDF8-630B-271B-197D29C6BCCB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95B6737-E9AA-1759-32AF-B3065B3441D2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A05F36EC-C26B-A842-5F61-0FD7230568BD}"/>
              </a:ext>
            </a:extLst>
          </p:cNvPr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06. 참고사항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CFA2535A-A9E4-A89A-D741-D540FDF7517D}"/>
              </a:ext>
            </a:extLst>
          </p:cNvPr>
          <p:cNvSpPr txBox="1"/>
          <p:nvPr/>
        </p:nvSpPr>
        <p:spPr>
          <a:xfrm>
            <a:off x="1612580" y="2687930"/>
            <a:ext cx="8826819" cy="414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06-5.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매뉴얼 및 </a:t>
            </a:r>
            <a:r>
              <a:rPr lang="ko-KR" alt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검품기준서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altLang="ko-KR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QR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코드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E18C46A-0798-7048-7B65-0CACF72F4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550" y="4076700"/>
            <a:ext cx="3400425" cy="34004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C129CEF-A302-318B-7351-B5275564E9C5}"/>
              </a:ext>
            </a:extLst>
          </p:cNvPr>
          <p:cNvSpPr txBox="1"/>
          <p:nvPr/>
        </p:nvSpPr>
        <p:spPr>
          <a:xfrm>
            <a:off x="2514321" y="7694143"/>
            <a:ext cx="3812881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검품기준서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DD401FD2-1658-B2C4-B26F-04DE19B553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437" y="4185177"/>
            <a:ext cx="3400425" cy="340042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ED9934E-AFF0-9883-0AA8-F79156E6E0F9}"/>
              </a:ext>
            </a:extLst>
          </p:cNvPr>
          <p:cNvSpPr txBox="1"/>
          <p:nvPr/>
        </p:nvSpPr>
        <p:spPr>
          <a:xfrm>
            <a:off x="11496210" y="7764144"/>
            <a:ext cx="3812881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버니어</a:t>
            </a:r>
            <a:r>
              <a:rPr lang="ko-KR" altLang="en-US" sz="24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</a:t>
            </a:r>
            <a:r>
              <a:rPr lang="ko-KR" altLang="en-US" sz="24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캘리퍼스</a:t>
            </a:r>
            <a:endParaRPr lang="en-US" sz="24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</p:spTree>
    <p:extLst>
      <p:ext uri="{BB962C8B-B14F-4D97-AF65-F5344CB8AC3E}">
        <p14:creationId xmlns:p14="http://schemas.microsoft.com/office/powerpoint/2010/main" val="2591799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961678" y="3777391"/>
            <a:ext cx="4364644" cy="436464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32002" tIns="32002" rIns="32002" bIns="32002" rtlCol="0" anchor="ctr"/>
            <a:lstStyle/>
            <a:p>
              <a:pPr algn="ctr">
                <a:lnSpc>
                  <a:spcPts val="1133"/>
                </a:lnSpc>
              </a:pPr>
              <a:endParaRPr/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855836" y="7362835"/>
            <a:ext cx="1692393" cy="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14" name="Group 14"/>
          <p:cNvGrpSpPr/>
          <p:nvPr/>
        </p:nvGrpSpPr>
        <p:grpSpPr>
          <a:xfrm>
            <a:off x="2208695" y="6579592"/>
            <a:ext cx="3683011" cy="1631407"/>
            <a:chOff x="0" y="0"/>
            <a:chExt cx="970011" cy="42967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70011" cy="429671"/>
            </a:xfrm>
            <a:custGeom>
              <a:avLst/>
              <a:gdLst/>
              <a:ahLst/>
              <a:cxnLst/>
              <a:rect l="l" t="t" r="r" b="b"/>
              <a:pathLst>
                <a:path w="970011" h="429671">
                  <a:moveTo>
                    <a:pt x="42041" y="0"/>
                  </a:moveTo>
                  <a:lnTo>
                    <a:pt x="927970" y="0"/>
                  </a:lnTo>
                  <a:cubicBezTo>
                    <a:pt x="939120" y="0"/>
                    <a:pt x="949813" y="4429"/>
                    <a:pt x="957698" y="12314"/>
                  </a:cubicBezTo>
                  <a:cubicBezTo>
                    <a:pt x="965582" y="20198"/>
                    <a:pt x="970011" y="30891"/>
                    <a:pt x="970011" y="42041"/>
                  </a:cubicBezTo>
                  <a:lnTo>
                    <a:pt x="970011" y="387630"/>
                  </a:lnTo>
                  <a:cubicBezTo>
                    <a:pt x="970011" y="410848"/>
                    <a:pt x="951189" y="429671"/>
                    <a:pt x="927970" y="429671"/>
                  </a:cubicBezTo>
                  <a:lnTo>
                    <a:pt x="42041" y="429671"/>
                  </a:lnTo>
                  <a:cubicBezTo>
                    <a:pt x="18823" y="429671"/>
                    <a:pt x="0" y="410848"/>
                    <a:pt x="0" y="387630"/>
                  </a:cubicBezTo>
                  <a:lnTo>
                    <a:pt x="0" y="42041"/>
                  </a:lnTo>
                  <a:cubicBezTo>
                    <a:pt x="0" y="18823"/>
                    <a:pt x="18823" y="0"/>
                    <a:pt x="4204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70011" cy="467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>
            <a:off x="5855836" y="4802729"/>
            <a:ext cx="1534015" cy="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Box 18"/>
          <p:cNvSpPr txBox="1"/>
          <p:nvPr/>
        </p:nvSpPr>
        <p:spPr>
          <a:xfrm>
            <a:off x="7126637" y="6343814"/>
            <a:ext cx="4034726" cy="746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spc="-63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고객에게 컬리에 기준에 맞는 </a:t>
            </a:r>
          </a:p>
          <a:p>
            <a:pPr marL="0" lvl="0" indent="0" algn="ctr">
              <a:lnSpc>
                <a:spcPts val="2940"/>
              </a:lnSpc>
            </a:pPr>
            <a:r>
              <a:rPr lang="en-US" sz="2100" spc="-63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우수한  품질의 상품 전달을 위한 활동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0754234" y="7362835"/>
            <a:ext cx="1888799" cy="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0" name="Group 20"/>
          <p:cNvGrpSpPr/>
          <p:nvPr/>
        </p:nvGrpSpPr>
        <p:grpSpPr>
          <a:xfrm>
            <a:off x="12643033" y="6510628"/>
            <a:ext cx="3683011" cy="1631407"/>
            <a:chOff x="0" y="0"/>
            <a:chExt cx="970011" cy="42967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70011" cy="429671"/>
            </a:xfrm>
            <a:custGeom>
              <a:avLst/>
              <a:gdLst/>
              <a:ahLst/>
              <a:cxnLst/>
              <a:rect l="l" t="t" r="r" b="b"/>
              <a:pathLst>
                <a:path w="970011" h="429671">
                  <a:moveTo>
                    <a:pt x="42041" y="0"/>
                  </a:moveTo>
                  <a:lnTo>
                    <a:pt x="927970" y="0"/>
                  </a:lnTo>
                  <a:cubicBezTo>
                    <a:pt x="939120" y="0"/>
                    <a:pt x="949813" y="4429"/>
                    <a:pt x="957698" y="12314"/>
                  </a:cubicBezTo>
                  <a:cubicBezTo>
                    <a:pt x="965582" y="20198"/>
                    <a:pt x="970011" y="30891"/>
                    <a:pt x="970011" y="42041"/>
                  </a:cubicBezTo>
                  <a:lnTo>
                    <a:pt x="970011" y="387630"/>
                  </a:lnTo>
                  <a:cubicBezTo>
                    <a:pt x="970011" y="410848"/>
                    <a:pt x="951189" y="429671"/>
                    <a:pt x="927970" y="429671"/>
                  </a:cubicBezTo>
                  <a:lnTo>
                    <a:pt x="42041" y="429671"/>
                  </a:lnTo>
                  <a:cubicBezTo>
                    <a:pt x="18823" y="429671"/>
                    <a:pt x="0" y="410848"/>
                    <a:pt x="0" y="387630"/>
                  </a:cubicBezTo>
                  <a:lnTo>
                    <a:pt x="0" y="42041"/>
                  </a:lnTo>
                  <a:cubicBezTo>
                    <a:pt x="0" y="18823"/>
                    <a:pt x="18823" y="0"/>
                    <a:pt x="4204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970011" cy="467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AutoShape 23"/>
          <p:cNvSpPr/>
          <p:nvPr/>
        </p:nvSpPr>
        <p:spPr>
          <a:xfrm>
            <a:off x="10898155" y="4802729"/>
            <a:ext cx="1744878" cy="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4" name="Group 24"/>
          <p:cNvGrpSpPr/>
          <p:nvPr/>
        </p:nvGrpSpPr>
        <p:grpSpPr>
          <a:xfrm>
            <a:off x="12643033" y="3987025"/>
            <a:ext cx="3683011" cy="1631407"/>
            <a:chOff x="0" y="0"/>
            <a:chExt cx="970011" cy="42967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70011" cy="429671"/>
            </a:xfrm>
            <a:custGeom>
              <a:avLst/>
              <a:gdLst/>
              <a:ahLst/>
              <a:cxnLst/>
              <a:rect l="l" t="t" r="r" b="b"/>
              <a:pathLst>
                <a:path w="970011" h="429671">
                  <a:moveTo>
                    <a:pt x="42041" y="0"/>
                  </a:moveTo>
                  <a:lnTo>
                    <a:pt x="927970" y="0"/>
                  </a:lnTo>
                  <a:cubicBezTo>
                    <a:pt x="939120" y="0"/>
                    <a:pt x="949813" y="4429"/>
                    <a:pt x="957698" y="12314"/>
                  </a:cubicBezTo>
                  <a:cubicBezTo>
                    <a:pt x="965582" y="20198"/>
                    <a:pt x="970011" y="30891"/>
                    <a:pt x="970011" y="42041"/>
                  </a:cubicBezTo>
                  <a:lnTo>
                    <a:pt x="970011" y="387630"/>
                  </a:lnTo>
                  <a:cubicBezTo>
                    <a:pt x="970011" y="410848"/>
                    <a:pt x="951189" y="429671"/>
                    <a:pt x="927970" y="429671"/>
                  </a:cubicBezTo>
                  <a:lnTo>
                    <a:pt x="42041" y="429671"/>
                  </a:lnTo>
                  <a:cubicBezTo>
                    <a:pt x="18823" y="429671"/>
                    <a:pt x="0" y="410848"/>
                    <a:pt x="0" y="387630"/>
                  </a:cubicBezTo>
                  <a:lnTo>
                    <a:pt x="0" y="42041"/>
                  </a:lnTo>
                  <a:cubicBezTo>
                    <a:pt x="0" y="18823"/>
                    <a:pt x="18823" y="0"/>
                    <a:pt x="4204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970011" cy="467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208695" y="3987025"/>
            <a:ext cx="3683011" cy="1631407"/>
            <a:chOff x="0" y="0"/>
            <a:chExt cx="970011" cy="42967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70011" cy="429671"/>
            </a:xfrm>
            <a:custGeom>
              <a:avLst/>
              <a:gdLst/>
              <a:ahLst/>
              <a:cxnLst/>
              <a:rect l="l" t="t" r="r" b="b"/>
              <a:pathLst>
                <a:path w="970011" h="429671">
                  <a:moveTo>
                    <a:pt x="42041" y="0"/>
                  </a:moveTo>
                  <a:lnTo>
                    <a:pt x="927970" y="0"/>
                  </a:lnTo>
                  <a:cubicBezTo>
                    <a:pt x="939120" y="0"/>
                    <a:pt x="949813" y="4429"/>
                    <a:pt x="957698" y="12314"/>
                  </a:cubicBezTo>
                  <a:cubicBezTo>
                    <a:pt x="965582" y="20198"/>
                    <a:pt x="970011" y="30891"/>
                    <a:pt x="970011" y="42041"/>
                  </a:cubicBezTo>
                  <a:lnTo>
                    <a:pt x="970011" y="387630"/>
                  </a:lnTo>
                  <a:cubicBezTo>
                    <a:pt x="970011" y="410848"/>
                    <a:pt x="951189" y="429671"/>
                    <a:pt x="927970" y="429671"/>
                  </a:cubicBezTo>
                  <a:lnTo>
                    <a:pt x="42041" y="429671"/>
                  </a:lnTo>
                  <a:cubicBezTo>
                    <a:pt x="18823" y="429671"/>
                    <a:pt x="0" y="410848"/>
                    <a:pt x="0" y="387630"/>
                  </a:cubicBezTo>
                  <a:lnTo>
                    <a:pt x="0" y="42041"/>
                  </a:lnTo>
                  <a:cubicBezTo>
                    <a:pt x="0" y="18823"/>
                    <a:pt x="18823" y="0"/>
                    <a:pt x="4204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970011" cy="467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01. 업무 목적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226630" y="6887032"/>
            <a:ext cx="3647141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선도 유지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514126" y="7400281"/>
            <a:ext cx="3072149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신선식품의 상태를 확인하여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최적 품질로 고객에게 전달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660968" y="6818068"/>
            <a:ext cx="3647141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고객 신뢰 확보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948464" y="7331317"/>
            <a:ext cx="3072149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안전하고 우수한 상품 공급으로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컬리 브랜드 신뢰 유지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291596" y="5743098"/>
            <a:ext cx="3704808" cy="395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3"/>
              </a:lnSpc>
              <a:spcBef>
                <a:spcPct val="0"/>
              </a:spcBef>
            </a:pPr>
            <a:r>
              <a:rPr lang="en-US" sz="2409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검품 목적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226630" y="4294465"/>
            <a:ext cx="3647141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품질 기준 유지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660968" y="4294465"/>
            <a:ext cx="3647141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불량 상품 차단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514126" y="4807714"/>
            <a:ext cx="3072149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누구나 동일한 기준으로 판단하여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상품 품질 편차를 최소화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948464" y="4807714"/>
            <a:ext cx="3072149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변질, 파손, 표시 오류 상품을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출고 전에 사전 차단</a:t>
            </a:r>
          </a:p>
        </p:txBody>
      </p:sp>
      <p:sp>
        <p:nvSpPr>
          <p:cNvPr id="40" name="Freeform 40"/>
          <p:cNvSpPr/>
          <p:nvPr/>
        </p:nvSpPr>
        <p:spPr>
          <a:xfrm>
            <a:off x="8745439" y="4510048"/>
            <a:ext cx="1043860" cy="1071125"/>
          </a:xfrm>
          <a:custGeom>
            <a:avLst/>
            <a:gdLst/>
            <a:ahLst/>
            <a:cxnLst/>
            <a:rect l="l" t="t" r="r" b="b"/>
            <a:pathLst>
              <a:path w="1043860" h="1071125">
                <a:moveTo>
                  <a:pt x="0" y="0"/>
                </a:moveTo>
                <a:lnTo>
                  <a:pt x="1043861" y="0"/>
                </a:lnTo>
                <a:lnTo>
                  <a:pt x="1043861" y="1071125"/>
                </a:lnTo>
                <a:lnTo>
                  <a:pt x="0" y="10711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7762" y="7274686"/>
            <a:ext cx="16230600" cy="2832977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3" name="Group 3"/>
          <p:cNvGrpSpPr/>
          <p:nvPr/>
        </p:nvGrpSpPr>
        <p:grpSpPr>
          <a:xfrm>
            <a:off x="807762" y="763307"/>
            <a:ext cx="16672477" cy="8760385"/>
            <a:chOff x="0" y="0"/>
            <a:chExt cx="4391105" cy="23072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885350" y="3917951"/>
            <a:ext cx="8517301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00"/>
              </a:lnSpc>
              <a:spcBef>
                <a:spcPct val="0"/>
              </a:spcBef>
            </a:pPr>
            <a:r>
              <a:rPr lang="en-US" sz="8000" b="1" spc="-160">
                <a:solidFill>
                  <a:srgbClr val="5F008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감사합니다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07762" y="7595268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905738" y="1028700"/>
            <a:ext cx="2353562" cy="1182094"/>
          </a:xfrm>
          <a:custGeom>
            <a:avLst/>
            <a:gdLst/>
            <a:ahLst/>
            <a:cxnLst/>
            <a:rect l="l" t="t" r="r" b="b"/>
            <a:pathLst>
              <a:path w="2353562" h="1182094">
                <a:moveTo>
                  <a:pt x="0" y="0"/>
                </a:moveTo>
                <a:lnTo>
                  <a:pt x="2353562" y="0"/>
                </a:lnTo>
                <a:lnTo>
                  <a:pt x="2353562" y="1182094"/>
                </a:lnTo>
                <a:lnTo>
                  <a:pt x="0" y="11820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02. 사원 업무 흐름도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321607" y="5811106"/>
            <a:ext cx="2882334" cy="503737"/>
            <a:chOff x="0" y="0"/>
            <a:chExt cx="2325381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25381" cy="406400"/>
            </a:xfrm>
            <a:custGeom>
              <a:avLst/>
              <a:gdLst/>
              <a:ahLst/>
              <a:cxnLst/>
              <a:rect l="l" t="t" r="r" b="b"/>
              <a:pathLst>
                <a:path w="2325381" h="406400">
                  <a:moveTo>
                    <a:pt x="2122181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2122181" y="406400"/>
                  </a:lnTo>
                  <a:lnTo>
                    <a:pt x="2325381" y="203200"/>
                  </a:lnTo>
                  <a:lnTo>
                    <a:pt x="2122181" y="0"/>
                  </a:lnTo>
                  <a:close/>
                </a:path>
              </a:pathLst>
            </a:custGeom>
            <a:solidFill>
              <a:srgbClr val="DED7E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21108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203941" y="5811106"/>
            <a:ext cx="2690613" cy="503737"/>
            <a:chOff x="0" y="0"/>
            <a:chExt cx="2170706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170706" cy="406400"/>
            </a:xfrm>
            <a:custGeom>
              <a:avLst/>
              <a:gdLst/>
              <a:ahLst/>
              <a:cxnLst/>
              <a:rect l="l" t="t" r="r" b="b"/>
              <a:pathLst>
                <a:path w="2170706" h="406400">
                  <a:moveTo>
                    <a:pt x="0" y="0"/>
                  </a:moveTo>
                  <a:lnTo>
                    <a:pt x="1967506" y="0"/>
                  </a:lnTo>
                  <a:lnTo>
                    <a:pt x="2170706" y="203200"/>
                  </a:lnTo>
                  <a:lnTo>
                    <a:pt x="1967506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D1EB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77800" y="-38100"/>
              <a:ext cx="1916706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894554" y="5811106"/>
            <a:ext cx="2690613" cy="503737"/>
            <a:chOff x="0" y="0"/>
            <a:chExt cx="2170706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170706" cy="406400"/>
            </a:xfrm>
            <a:custGeom>
              <a:avLst/>
              <a:gdLst/>
              <a:ahLst/>
              <a:cxnLst/>
              <a:rect l="l" t="t" r="r" b="b"/>
              <a:pathLst>
                <a:path w="2170706" h="406400">
                  <a:moveTo>
                    <a:pt x="0" y="0"/>
                  </a:moveTo>
                  <a:lnTo>
                    <a:pt x="1967506" y="0"/>
                  </a:lnTo>
                  <a:lnTo>
                    <a:pt x="2170706" y="203200"/>
                  </a:lnTo>
                  <a:lnTo>
                    <a:pt x="1967506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BD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7800" y="-38100"/>
              <a:ext cx="1916706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585167" y="5811106"/>
            <a:ext cx="2690613" cy="503737"/>
            <a:chOff x="0" y="0"/>
            <a:chExt cx="2170706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170706" cy="406400"/>
            </a:xfrm>
            <a:custGeom>
              <a:avLst/>
              <a:gdLst/>
              <a:ahLst/>
              <a:cxnLst/>
              <a:rect l="l" t="t" r="r" b="b"/>
              <a:pathLst>
                <a:path w="2170706" h="406400">
                  <a:moveTo>
                    <a:pt x="0" y="0"/>
                  </a:moveTo>
                  <a:lnTo>
                    <a:pt x="1967506" y="0"/>
                  </a:lnTo>
                  <a:lnTo>
                    <a:pt x="2170706" y="203200"/>
                  </a:lnTo>
                  <a:lnTo>
                    <a:pt x="1967506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C3F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7800" y="-38100"/>
              <a:ext cx="1916706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275780" y="5811106"/>
            <a:ext cx="2690613" cy="503737"/>
            <a:chOff x="0" y="0"/>
            <a:chExt cx="2170706" cy="40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70706" cy="406400"/>
            </a:xfrm>
            <a:custGeom>
              <a:avLst/>
              <a:gdLst/>
              <a:ahLst/>
              <a:cxnLst/>
              <a:rect l="l" t="t" r="r" b="b"/>
              <a:pathLst>
                <a:path w="2170706" h="406400">
                  <a:moveTo>
                    <a:pt x="0" y="0"/>
                  </a:moveTo>
                  <a:lnTo>
                    <a:pt x="1967506" y="0"/>
                  </a:lnTo>
                  <a:lnTo>
                    <a:pt x="2170706" y="203200"/>
                  </a:lnTo>
                  <a:lnTo>
                    <a:pt x="1967506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BD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77800" y="-38100"/>
              <a:ext cx="1916706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734120" y="5811106"/>
            <a:ext cx="1232273" cy="503737"/>
            <a:chOff x="0" y="0"/>
            <a:chExt cx="433563" cy="17723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33563" cy="177235"/>
            </a:xfrm>
            <a:custGeom>
              <a:avLst/>
              <a:gdLst/>
              <a:ahLst/>
              <a:cxnLst/>
              <a:rect l="l" t="t" r="r" b="b"/>
              <a:pathLst>
                <a:path w="433563" h="177235">
                  <a:moveTo>
                    <a:pt x="0" y="0"/>
                  </a:moveTo>
                  <a:lnTo>
                    <a:pt x="433563" y="0"/>
                  </a:lnTo>
                  <a:lnTo>
                    <a:pt x="433563" y="177235"/>
                  </a:lnTo>
                  <a:lnTo>
                    <a:pt x="0" y="177235"/>
                  </a:lnTo>
                  <a:close/>
                </a:path>
              </a:pathLst>
            </a:custGeom>
            <a:solidFill>
              <a:srgbClr val="F2BD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433563" cy="215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321607" y="5896287"/>
            <a:ext cx="263468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2200" b="1" spc="-44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STEP 1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439276" y="5896287"/>
            <a:ext cx="221994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2200" b="1" spc="-44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STEP 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120813" y="5896287"/>
            <a:ext cx="218319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2200" b="1" spc="-44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STEP 3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824872" y="5896287"/>
            <a:ext cx="22176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2200" b="1" spc="-44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STEP 4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450373" y="5896287"/>
            <a:ext cx="24018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2200" b="1" spc="-44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STEP 5</a:t>
            </a:r>
          </a:p>
        </p:txBody>
      </p:sp>
      <p:sp>
        <p:nvSpPr>
          <p:cNvPr id="34" name="AutoShape 34"/>
          <p:cNvSpPr/>
          <p:nvPr/>
        </p:nvSpPr>
        <p:spPr>
          <a:xfrm>
            <a:off x="3638949" y="6314843"/>
            <a:ext cx="0" cy="66913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AutoShape 35"/>
          <p:cNvSpPr/>
          <p:nvPr/>
        </p:nvSpPr>
        <p:spPr>
          <a:xfrm>
            <a:off x="9239861" y="6314843"/>
            <a:ext cx="0" cy="66913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AutoShape 36"/>
          <p:cNvSpPr/>
          <p:nvPr/>
        </p:nvSpPr>
        <p:spPr>
          <a:xfrm>
            <a:off x="14651282" y="6314843"/>
            <a:ext cx="0" cy="66913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AutoShape 37"/>
          <p:cNvSpPr/>
          <p:nvPr/>
        </p:nvSpPr>
        <p:spPr>
          <a:xfrm>
            <a:off x="6549248" y="5141977"/>
            <a:ext cx="0" cy="66913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8" name="AutoShape 38"/>
          <p:cNvSpPr/>
          <p:nvPr/>
        </p:nvSpPr>
        <p:spPr>
          <a:xfrm>
            <a:off x="11933714" y="5141977"/>
            <a:ext cx="0" cy="66913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Box 39"/>
          <p:cNvSpPr txBox="1"/>
          <p:nvPr/>
        </p:nvSpPr>
        <p:spPr>
          <a:xfrm>
            <a:off x="2357077" y="7142527"/>
            <a:ext cx="2563743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검품 준비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625785" y="7142527"/>
            <a:ext cx="3228151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검품 시작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369410" y="7142527"/>
            <a:ext cx="2563743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업무 마감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267376" y="3957067"/>
            <a:ext cx="2563743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당일 업무 확인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201188" y="3751112"/>
            <a:ext cx="345856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회송</a:t>
            </a:r>
            <a:r>
              <a:rPr lang="en-US" sz="20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/</a:t>
            </a:r>
            <a:r>
              <a:rPr lang="en-US" sz="20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기한폐기</a:t>
            </a:r>
            <a:r>
              <a:rPr lang="en-US" sz="2000" b="1" dirty="0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확인</a:t>
            </a:r>
            <a:endParaRPr lang="en-US" sz="2000" b="1" dirty="0">
              <a:solidFill>
                <a:srgbClr val="00000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2392548" y="7539402"/>
            <a:ext cx="2492801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검품을 하기 위한 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도구를 갖춥니다.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774261" y="7539402"/>
            <a:ext cx="29312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입고/재고 검품을 시작합니다.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3450373" y="7539402"/>
            <a:ext cx="2770470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현장 정리정돈, 인수인계를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마지막으로 업무를 마무리합니다.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267376" y="4353942"/>
            <a:ext cx="2563743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당일 슬랙을 통해 공유받은 업무 분장 내용을 확인합니다.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0531258" y="4147587"/>
            <a:ext cx="2871393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검품업무</a:t>
            </a:r>
            <a:r>
              <a:rPr lang="en-US" sz="1600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600" spc="-48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마무리</a:t>
            </a:r>
            <a:r>
              <a:rPr lang="en-US" sz="1600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후, 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회송존에</a:t>
            </a:r>
            <a:r>
              <a:rPr lang="en-US" sz="1600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600" spc="-48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실물과</a:t>
            </a:r>
            <a:r>
              <a:rPr lang="en-US" sz="1600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600" spc="-48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리스트</a:t>
            </a:r>
            <a:r>
              <a:rPr lang="en-US" sz="1600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600" spc="-48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수량</a:t>
            </a:r>
            <a:r>
              <a:rPr lang="en-US" sz="1600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600" spc="-48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일치</a:t>
            </a:r>
            <a:r>
              <a:rPr lang="en-US" sz="1600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600" spc="-48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여부를</a:t>
            </a:r>
            <a:r>
              <a:rPr lang="en-US" sz="1600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</a:t>
            </a:r>
            <a:r>
              <a:rPr lang="en-US" sz="1600" spc="-48" dirty="0" err="1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확인합니다</a:t>
            </a:r>
            <a:r>
              <a:rPr lang="en-US" sz="1600" spc="-48" dirty="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26746" y="776889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70997" y="3314940"/>
            <a:ext cx="7331494" cy="5365551"/>
          </a:xfrm>
          <a:custGeom>
            <a:avLst/>
            <a:gdLst/>
            <a:ahLst/>
            <a:cxnLst/>
            <a:rect l="l" t="t" r="r" b="b"/>
            <a:pathLst>
              <a:path w="7331494" h="5365551">
                <a:moveTo>
                  <a:pt x="0" y="0"/>
                </a:moveTo>
                <a:lnTo>
                  <a:pt x="7331494" y="0"/>
                </a:lnTo>
                <a:lnTo>
                  <a:pt x="7331494" y="5365551"/>
                </a:lnTo>
                <a:lnTo>
                  <a:pt x="0" y="53655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581" r="-11029" b="-1581"/>
            </a:stretch>
          </a:blipFill>
          <a:ln w="38100" cap="rnd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Box 12"/>
          <p:cNvSpPr txBox="1"/>
          <p:nvPr/>
        </p:nvSpPr>
        <p:spPr>
          <a:xfrm>
            <a:off x="4885350" y="1660845"/>
            <a:ext cx="8517301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 dirty="0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03. </a:t>
            </a:r>
            <a:r>
              <a:rPr lang="en-US" sz="3999" b="1" spc="-79" dirty="0" err="1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당일</a:t>
            </a:r>
            <a:r>
              <a:rPr lang="en-US" sz="3999" b="1" spc="-79" dirty="0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</a:t>
            </a:r>
            <a:r>
              <a:rPr lang="en-US" sz="3999" b="1" spc="-79" dirty="0" err="1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업무</a:t>
            </a:r>
            <a:r>
              <a:rPr lang="en-US" sz="3999" b="1" spc="-79" dirty="0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 </a:t>
            </a:r>
            <a:r>
              <a:rPr lang="en-US" sz="3999" b="1" spc="-79" dirty="0" err="1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확인</a:t>
            </a:r>
            <a:endParaRPr lang="en-US" sz="3999" b="1" spc="-79" dirty="0">
              <a:solidFill>
                <a:srgbClr val="FFFFFF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259896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03-1.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당일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업무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확인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(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김포_qc_현장팀공유방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슬랙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확인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70997" y="8691174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주간업무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분장표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562265" y="8575716"/>
            <a:ext cx="6105338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슬랙 업무분장 공유내용</a:t>
            </a:r>
          </a:p>
        </p:txBody>
      </p:sp>
      <p:sp>
        <p:nvSpPr>
          <p:cNvPr id="16" name="AutoShape 16"/>
          <p:cNvSpPr/>
          <p:nvPr/>
        </p:nvSpPr>
        <p:spPr>
          <a:xfrm flipH="1">
            <a:off x="9731166" y="2705314"/>
            <a:ext cx="0" cy="6870795"/>
          </a:xfrm>
          <a:prstGeom prst="line">
            <a:avLst/>
          </a:prstGeom>
          <a:ln w="38100" cap="rnd">
            <a:solidFill>
              <a:srgbClr val="5F0080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1A48BA76-62D1-6124-E7FD-38E198F49F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6602" y="3239179"/>
            <a:ext cx="5771000" cy="533653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643341" y="3346180"/>
            <a:ext cx="3283900" cy="2607683"/>
            <a:chOff x="0" y="0"/>
            <a:chExt cx="835045" cy="66309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367268" y="3346180"/>
            <a:ext cx="3283900" cy="2607683"/>
            <a:chOff x="0" y="0"/>
            <a:chExt cx="835045" cy="66309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213143" y="3346180"/>
            <a:ext cx="3283900" cy="2607683"/>
            <a:chOff x="0" y="0"/>
            <a:chExt cx="835045" cy="66309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059018" y="3346180"/>
            <a:ext cx="3283900" cy="2607683"/>
            <a:chOff x="0" y="0"/>
            <a:chExt cx="835045" cy="66309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643341" y="6354310"/>
            <a:ext cx="3283900" cy="2607683"/>
            <a:chOff x="0" y="0"/>
            <a:chExt cx="835045" cy="66309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367268" y="6420985"/>
            <a:ext cx="3283900" cy="2607683"/>
            <a:chOff x="0" y="0"/>
            <a:chExt cx="835045" cy="66309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213143" y="6354310"/>
            <a:ext cx="3283900" cy="2607683"/>
            <a:chOff x="0" y="0"/>
            <a:chExt cx="835045" cy="66309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3168067" y="6354310"/>
            <a:ext cx="3283900" cy="2607683"/>
            <a:chOff x="0" y="0"/>
            <a:chExt cx="835045" cy="66309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1643341" y="3400660"/>
            <a:ext cx="3161951" cy="2482626"/>
          </a:xfrm>
          <a:custGeom>
            <a:avLst/>
            <a:gdLst/>
            <a:ahLst/>
            <a:cxnLst/>
            <a:rect l="l" t="t" r="r" b="b"/>
            <a:pathLst>
              <a:path w="3161951" h="2482626">
                <a:moveTo>
                  <a:pt x="0" y="0"/>
                </a:moveTo>
                <a:lnTo>
                  <a:pt x="3161952" y="0"/>
                </a:lnTo>
                <a:lnTo>
                  <a:pt x="3161952" y="2482626"/>
                </a:lnTo>
                <a:lnTo>
                  <a:pt x="0" y="24826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883" b="-8852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35" name="Freeform 35"/>
          <p:cNvSpPr/>
          <p:nvPr/>
        </p:nvSpPr>
        <p:spPr>
          <a:xfrm>
            <a:off x="5367268" y="3400660"/>
            <a:ext cx="3283900" cy="2490101"/>
          </a:xfrm>
          <a:custGeom>
            <a:avLst/>
            <a:gdLst/>
            <a:ahLst/>
            <a:cxnLst/>
            <a:rect l="l" t="t" r="r" b="b"/>
            <a:pathLst>
              <a:path w="3283900" h="2490101">
                <a:moveTo>
                  <a:pt x="0" y="0"/>
                </a:moveTo>
                <a:lnTo>
                  <a:pt x="3283900" y="0"/>
                </a:lnTo>
                <a:lnTo>
                  <a:pt x="3283900" y="2490100"/>
                </a:lnTo>
                <a:lnTo>
                  <a:pt x="0" y="2490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7067" b="-11054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36" name="Freeform 36"/>
          <p:cNvSpPr/>
          <p:nvPr/>
        </p:nvSpPr>
        <p:spPr>
          <a:xfrm>
            <a:off x="9213143" y="3400660"/>
            <a:ext cx="3283900" cy="2482626"/>
          </a:xfrm>
          <a:custGeom>
            <a:avLst/>
            <a:gdLst/>
            <a:ahLst/>
            <a:cxnLst/>
            <a:rect l="l" t="t" r="r" b="b"/>
            <a:pathLst>
              <a:path w="3283900" h="2482626">
                <a:moveTo>
                  <a:pt x="0" y="0"/>
                </a:moveTo>
                <a:lnTo>
                  <a:pt x="3283900" y="0"/>
                </a:lnTo>
                <a:lnTo>
                  <a:pt x="3283900" y="2482626"/>
                </a:lnTo>
                <a:lnTo>
                  <a:pt x="0" y="24826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8" b="-26297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37" name="Freeform 37"/>
          <p:cNvSpPr/>
          <p:nvPr/>
        </p:nvSpPr>
        <p:spPr>
          <a:xfrm>
            <a:off x="13106935" y="3400660"/>
            <a:ext cx="3235983" cy="2490101"/>
          </a:xfrm>
          <a:custGeom>
            <a:avLst/>
            <a:gdLst/>
            <a:ahLst/>
            <a:cxnLst/>
            <a:rect l="l" t="t" r="r" b="b"/>
            <a:pathLst>
              <a:path w="3235983" h="2490101">
                <a:moveTo>
                  <a:pt x="0" y="0"/>
                </a:moveTo>
                <a:lnTo>
                  <a:pt x="3235983" y="0"/>
                </a:lnTo>
                <a:lnTo>
                  <a:pt x="3235983" y="2490100"/>
                </a:lnTo>
                <a:lnTo>
                  <a:pt x="0" y="24901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938" b="-921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38" name="Freeform 38"/>
          <p:cNvSpPr/>
          <p:nvPr/>
        </p:nvSpPr>
        <p:spPr>
          <a:xfrm>
            <a:off x="1786886" y="6306685"/>
            <a:ext cx="3098463" cy="2655308"/>
          </a:xfrm>
          <a:custGeom>
            <a:avLst/>
            <a:gdLst/>
            <a:ahLst/>
            <a:cxnLst/>
            <a:rect l="l" t="t" r="r" b="b"/>
            <a:pathLst>
              <a:path w="3098463" h="2655308">
                <a:moveTo>
                  <a:pt x="0" y="0"/>
                </a:moveTo>
                <a:lnTo>
                  <a:pt x="3098464" y="0"/>
                </a:lnTo>
                <a:lnTo>
                  <a:pt x="3098464" y="2655308"/>
                </a:lnTo>
                <a:lnTo>
                  <a:pt x="0" y="26553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13497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39" name="Freeform 39"/>
          <p:cNvSpPr/>
          <p:nvPr/>
        </p:nvSpPr>
        <p:spPr>
          <a:xfrm>
            <a:off x="5367268" y="6382232"/>
            <a:ext cx="3283900" cy="2618514"/>
          </a:xfrm>
          <a:custGeom>
            <a:avLst/>
            <a:gdLst/>
            <a:ahLst/>
            <a:cxnLst/>
            <a:rect l="l" t="t" r="r" b="b"/>
            <a:pathLst>
              <a:path w="3283900" h="2618514">
                <a:moveTo>
                  <a:pt x="0" y="0"/>
                </a:moveTo>
                <a:lnTo>
                  <a:pt x="3283900" y="0"/>
                </a:lnTo>
                <a:lnTo>
                  <a:pt x="3283900" y="2618514"/>
                </a:lnTo>
                <a:lnTo>
                  <a:pt x="0" y="26185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6606" b="-6606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40" name="Freeform 40"/>
          <p:cNvSpPr/>
          <p:nvPr/>
        </p:nvSpPr>
        <p:spPr>
          <a:xfrm>
            <a:off x="9282589" y="6340295"/>
            <a:ext cx="3214453" cy="2702389"/>
          </a:xfrm>
          <a:custGeom>
            <a:avLst/>
            <a:gdLst/>
            <a:ahLst/>
            <a:cxnLst/>
            <a:rect l="l" t="t" r="r" b="b"/>
            <a:pathLst>
              <a:path w="3214453" h="2702389">
                <a:moveTo>
                  <a:pt x="0" y="0"/>
                </a:moveTo>
                <a:lnTo>
                  <a:pt x="3214454" y="0"/>
                </a:lnTo>
                <a:lnTo>
                  <a:pt x="3214454" y="2702388"/>
                </a:lnTo>
                <a:lnTo>
                  <a:pt x="0" y="27023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336" b="-5336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41" name="Freeform 41"/>
          <p:cNvSpPr/>
          <p:nvPr/>
        </p:nvSpPr>
        <p:spPr>
          <a:xfrm>
            <a:off x="13222592" y="6382232"/>
            <a:ext cx="3174850" cy="2579761"/>
          </a:xfrm>
          <a:custGeom>
            <a:avLst/>
            <a:gdLst/>
            <a:ahLst/>
            <a:cxnLst/>
            <a:rect l="l" t="t" r="r" b="b"/>
            <a:pathLst>
              <a:path w="3174850" h="2579761">
                <a:moveTo>
                  <a:pt x="0" y="0"/>
                </a:moveTo>
                <a:lnTo>
                  <a:pt x="3174850" y="0"/>
                </a:lnTo>
                <a:lnTo>
                  <a:pt x="3174850" y="2579761"/>
                </a:lnTo>
                <a:lnTo>
                  <a:pt x="0" y="257976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1369" b="-2779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42" name="TextBox 42"/>
          <p:cNvSpPr txBox="1"/>
          <p:nvPr/>
        </p:nvSpPr>
        <p:spPr>
          <a:xfrm>
            <a:off x="2051146" y="5957435"/>
            <a:ext cx="246829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① 검품카트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775073" y="5957435"/>
            <a:ext cx="246829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② 저울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9500662" y="5957435"/>
            <a:ext cx="246829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③ PDA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3402650" y="5957435"/>
            <a:ext cx="246829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④ 버니어 캘리퍼스 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03. 당일 업무 확인 및 검품준비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643341" y="2705465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03-2. 검품 준비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051146" y="8981043"/>
            <a:ext cx="246829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⑤ 검품완료 스티커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775073" y="9028668"/>
            <a:ext cx="246829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⑥ 회송스티커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9620948" y="9033158"/>
            <a:ext cx="246829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⑦이슈 스티커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3575872" y="8961993"/>
            <a:ext cx="246829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⑧기타 사무용품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69000" y="3282291"/>
            <a:ext cx="6623081" cy="5417592"/>
            <a:chOff x="0" y="0"/>
            <a:chExt cx="1026089" cy="83932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26089" cy="839327"/>
            </a:xfrm>
            <a:custGeom>
              <a:avLst/>
              <a:gdLst/>
              <a:ahLst/>
              <a:cxnLst/>
              <a:rect l="l" t="t" r="r" b="b"/>
              <a:pathLst>
                <a:path w="1026089" h="839327">
                  <a:moveTo>
                    <a:pt x="0" y="0"/>
                  </a:moveTo>
                  <a:lnTo>
                    <a:pt x="1026089" y="0"/>
                  </a:lnTo>
                  <a:lnTo>
                    <a:pt x="1026089" y="839327"/>
                  </a:lnTo>
                  <a:lnTo>
                    <a:pt x="0" y="839327"/>
                  </a:lnTo>
                  <a:close/>
                </a:path>
              </a:pathLst>
            </a:custGeom>
            <a:blipFill>
              <a:blip r:embed="rId4"/>
              <a:stretch>
                <a:fillRect t="-428" b="-428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입고/재고 검품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144000" y="2851125"/>
            <a:ext cx="8115300" cy="6565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9"/>
              </a:lnSpc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◆ WorkStation </a:t>
            </a:r>
          </a:p>
          <a:p>
            <a:pPr algn="l">
              <a:lnSpc>
                <a:spcPts val="3519"/>
              </a:lnSpc>
            </a:pPr>
            <a:r>
              <a:rPr lang="en-US" sz="2199" spc="-65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-파괴검품 및 QC 업무 전산 작업공간으로, 현장업무에 대한 전반적인 모니터링이 이뤄지는 곳.</a:t>
            </a:r>
          </a:p>
          <a:p>
            <a:pPr algn="l">
              <a:lnSpc>
                <a:spcPts val="3519"/>
              </a:lnSpc>
            </a:pPr>
            <a:endParaRPr lang="en-US" sz="2199" spc="-65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  <a:p>
            <a:pPr algn="l">
              <a:lnSpc>
                <a:spcPts val="3519"/>
              </a:lnSpc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◆ 전실</a:t>
            </a:r>
          </a:p>
          <a:p>
            <a:pPr algn="l">
              <a:lnSpc>
                <a:spcPts val="3519"/>
              </a:lnSpc>
            </a:pPr>
            <a:r>
              <a:rPr lang="en-US" sz="2199" spc="-65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-모든 상품의 입고 하역이 이뤄지며, 검수/검품이 진행되는 공간</a:t>
            </a:r>
          </a:p>
          <a:p>
            <a:pPr algn="l">
              <a:lnSpc>
                <a:spcPts val="3519"/>
              </a:lnSpc>
            </a:pPr>
            <a:r>
              <a:rPr lang="en-US" sz="2199" spc="-65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-상온, 냉장, 냉동센터별로 구축되어있으며, 각 상품 특성에 맞춰 </a:t>
            </a:r>
          </a:p>
          <a:p>
            <a:pPr algn="l">
              <a:lnSpc>
                <a:spcPts val="3519"/>
              </a:lnSpc>
            </a:pPr>
            <a:r>
              <a:rPr lang="en-US" sz="2199" spc="-65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해당온도의 공간으로 입고운영된다 .</a:t>
            </a:r>
          </a:p>
          <a:p>
            <a:pPr algn="l">
              <a:lnSpc>
                <a:spcPts val="3519"/>
              </a:lnSpc>
            </a:pPr>
            <a:endParaRPr lang="en-US" sz="2199" spc="-65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  <a:p>
            <a:pPr algn="l">
              <a:lnSpc>
                <a:spcPts val="3519"/>
              </a:lnSpc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◆ 회송존</a:t>
            </a:r>
          </a:p>
          <a:p>
            <a:pPr algn="l">
              <a:lnSpc>
                <a:spcPts val="3519"/>
              </a:lnSpc>
            </a:pPr>
            <a:r>
              <a:rPr lang="en-US" sz="2199" spc="-65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-입고 검품 시 부적합 상품을 업체로 회송되기 전 별도 구획 보관하는 장소</a:t>
            </a:r>
          </a:p>
          <a:p>
            <a:pPr algn="l">
              <a:lnSpc>
                <a:spcPts val="3519"/>
              </a:lnSpc>
            </a:pPr>
            <a:r>
              <a:rPr lang="en-US" sz="2199" spc="-65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- 해당구역으로 이동된 상품은 매입이 진행되지 않은 상품으로,</a:t>
            </a:r>
          </a:p>
          <a:p>
            <a:pPr algn="l">
              <a:lnSpc>
                <a:spcPts val="3519"/>
              </a:lnSpc>
            </a:pPr>
            <a:r>
              <a:rPr lang="en-US" sz="2199" spc="-65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 컬리의 자산이 아님.</a:t>
            </a:r>
          </a:p>
          <a:p>
            <a:pPr algn="l">
              <a:lnSpc>
                <a:spcPts val="3519"/>
              </a:lnSpc>
            </a:pPr>
            <a:r>
              <a:rPr lang="en-US" sz="2199" spc="-65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-일정기간 보관후에 업체 회송이 안된 상품에 대해서는 자체 폐기 진행한다.</a:t>
            </a:r>
          </a:p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endParaRPr lang="en-US" sz="2199" spc="-65">
              <a:solidFill>
                <a:srgbClr val="000000"/>
              </a:solidFill>
              <a:latin typeface="Nanum Square"/>
              <a:ea typeface="Nanum Square"/>
              <a:cs typeface="Nanum Square"/>
              <a:sym typeface="Nanum Squar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19602" y="2687930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04-1. 검품 환경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051146" y="3954813"/>
            <a:ext cx="3283900" cy="2607683"/>
            <a:chOff x="0" y="0"/>
            <a:chExt cx="835045" cy="66309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685082" y="3954813"/>
            <a:ext cx="3283900" cy="2607683"/>
            <a:chOff x="0" y="0"/>
            <a:chExt cx="835045" cy="66309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319018" y="3954813"/>
            <a:ext cx="3283900" cy="2607683"/>
            <a:chOff x="0" y="0"/>
            <a:chExt cx="835045" cy="66309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952954" y="3954813"/>
            <a:ext cx="3283900" cy="2607683"/>
            <a:chOff x="0" y="0"/>
            <a:chExt cx="835045" cy="66309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35045" cy="663094"/>
            </a:xfrm>
            <a:custGeom>
              <a:avLst/>
              <a:gdLst/>
              <a:ahLst/>
              <a:cxnLst/>
              <a:rect l="l" t="t" r="r" b="b"/>
              <a:pathLst>
                <a:path w="835045" h="663094">
                  <a:moveTo>
                    <a:pt x="47151" y="0"/>
                  </a:moveTo>
                  <a:lnTo>
                    <a:pt x="787895" y="0"/>
                  </a:lnTo>
                  <a:cubicBezTo>
                    <a:pt x="813935" y="0"/>
                    <a:pt x="835045" y="21110"/>
                    <a:pt x="835045" y="47151"/>
                  </a:cubicBezTo>
                  <a:lnTo>
                    <a:pt x="835045" y="615943"/>
                  </a:lnTo>
                  <a:cubicBezTo>
                    <a:pt x="835045" y="628448"/>
                    <a:pt x="830078" y="640441"/>
                    <a:pt x="821235" y="649284"/>
                  </a:cubicBezTo>
                  <a:cubicBezTo>
                    <a:pt x="812393" y="658126"/>
                    <a:pt x="800400" y="663094"/>
                    <a:pt x="787895" y="663094"/>
                  </a:cubicBezTo>
                  <a:lnTo>
                    <a:pt x="47151" y="663094"/>
                  </a:lnTo>
                  <a:cubicBezTo>
                    <a:pt x="21110" y="663094"/>
                    <a:pt x="0" y="641984"/>
                    <a:pt x="0" y="615943"/>
                  </a:cubicBezTo>
                  <a:lnTo>
                    <a:pt x="0" y="47151"/>
                  </a:lnTo>
                  <a:cubicBezTo>
                    <a:pt x="0" y="34646"/>
                    <a:pt x="4968" y="22653"/>
                    <a:pt x="13810" y="13810"/>
                  </a:cubicBezTo>
                  <a:cubicBezTo>
                    <a:pt x="22653" y="4968"/>
                    <a:pt x="34646" y="0"/>
                    <a:pt x="47151" y="0"/>
                  </a:cubicBezTo>
                  <a:close/>
                </a:path>
              </a:pathLst>
            </a:custGeom>
            <a:solidFill>
              <a:srgbClr val="F2F2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35045" cy="701194"/>
            </a:xfrm>
            <a:prstGeom prst="rect">
              <a:avLst/>
            </a:prstGeom>
          </p:spPr>
          <p:txBody>
            <a:bodyPr lIns="52616" tIns="52616" rIns="52616" bIns="526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2" name="AutoShape 22"/>
          <p:cNvSpPr/>
          <p:nvPr/>
        </p:nvSpPr>
        <p:spPr>
          <a:xfrm>
            <a:off x="2369532" y="7692123"/>
            <a:ext cx="2647128" cy="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AutoShape 23"/>
          <p:cNvSpPr/>
          <p:nvPr/>
        </p:nvSpPr>
        <p:spPr>
          <a:xfrm>
            <a:off x="6003468" y="7682598"/>
            <a:ext cx="2647128" cy="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AutoShape 24"/>
          <p:cNvSpPr/>
          <p:nvPr/>
        </p:nvSpPr>
        <p:spPr>
          <a:xfrm>
            <a:off x="9726823" y="7692123"/>
            <a:ext cx="2647128" cy="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AutoShape 25"/>
          <p:cNvSpPr/>
          <p:nvPr/>
        </p:nvSpPr>
        <p:spPr>
          <a:xfrm>
            <a:off x="13272629" y="7692123"/>
            <a:ext cx="2647128" cy="0"/>
          </a:xfrm>
          <a:prstGeom prst="line">
            <a:avLst/>
          </a:prstGeom>
          <a:ln w="19050" cap="flat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Freeform 26"/>
          <p:cNvSpPr/>
          <p:nvPr/>
        </p:nvSpPr>
        <p:spPr>
          <a:xfrm>
            <a:off x="9321407" y="3954813"/>
            <a:ext cx="3281511" cy="2868966"/>
          </a:xfrm>
          <a:custGeom>
            <a:avLst/>
            <a:gdLst/>
            <a:ahLst/>
            <a:cxnLst/>
            <a:rect l="l" t="t" r="r" b="b"/>
            <a:pathLst>
              <a:path w="3281511" h="2868966">
                <a:moveTo>
                  <a:pt x="0" y="0"/>
                </a:moveTo>
                <a:lnTo>
                  <a:pt x="3281511" y="0"/>
                </a:lnTo>
                <a:lnTo>
                  <a:pt x="3281511" y="2868967"/>
                </a:lnTo>
                <a:lnTo>
                  <a:pt x="0" y="28689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743" b="-37762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27" name="Freeform 27"/>
          <p:cNvSpPr/>
          <p:nvPr/>
        </p:nvSpPr>
        <p:spPr>
          <a:xfrm>
            <a:off x="13071084" y="3954813"/>
            <a:ext cx="3165769" cy="2907446"/>
          </a:xfrm>
          <a:custGeom>
            <a:avLst/>
            <a:gdLst/>
            <a:ahLst/>
            <a:cxnLst/>
            <a:rect l="l" t="t" r="r" b="b"/>
            <a:pathLst>
              <a:path w="3165769" h="2907446">
                <a:moveTo>
                  <a:pt x="0" y="0"/>
                </a:moveTo>
                <a:lnTo>
                  <a:pt x="3165770" y="0"/>
                </a:lnTo>
                <a:lnTo>
                  <a:pt x="3165770" y="2907446"/>
                </a:lnTo>
                <a:lnTo>
                  <a:pt x="0" y="29074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431" b="-5453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28" name="Freeform 28"/>
          <p:cNvSpPr/>
          <p:nvPr/>
        </p:nvSpPr>
        <p:spPr>
          <a:xfrm>
            <a:off x="2043232" y="3979722"/>
            <a:ext cx="3291815" cy="2783116"/>
          </a:xfrm>
          <a:custGeom>
            <a:avLst/>
            <a:gdLst/>
            <a:ahLst/>
            <a:cxnLst/>
            <a:rect l="l" t="t" r="r" b="b"/>
            <a:pathLst>
              <a:path w="3291815" h="2783116">
                <a:moveTo>
                  <a:pt x="0" y="0"/>
                </a:moveTo>
                <a:lnTo>
                  <a:pt x="3291814" y="0"/>
                </a:lnTo>
                <a:lnTo>
                  <a:pt x="3291814" y="2783116"/>
                </a:lnTo>
                <a:lnTo>
                  <a:pt x="0" y="27831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5090" b="-24298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29" name="Freeform 29"/>
          <p:cNvSpPr/>
          <p:nvPr/>
        </p:nvSpPr>
        <p:spPr>
          <a:xfrm>
            <a:off x="6003468" y="3954813"/>
            <a:ext cx="2965514" cy="2868966"/>
          </a:xfrm>
          <a:custGeom>
            <a:avLst/>
            <a:gdLst/>
            <a:ahLst/>
            <a:cxnLst/>
            <a:rect l="l" t="t" r="r" b="b"/>
            <a:pathLst>
              <a:path w="2965514" h="2868966">
                <a:moveTo>
                  <a:pt x="0" y="0"/>
                </a:moveTo>
                <a:lnTo>
                  <a:pt x="2965514" y="0"/>
                </a:lnTo>
                <a:lnTo>
                  <a:pt x="2965514" y="2868967"/>
                </a:lnTo>
                <a:lnTo>
                  <a:pt x="0" y="28689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757" t="-4931" r="-757"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30" name="TextBox 30"/>
          <p:cNvSpPr txBox="1"/>
          <p:nvPr/>
        </p:nvSpPr>
        <p:spPr>
          <a:xfrm>
            <a:off x="2304029" y="6795998"/>
            <a:ext cx="2770220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01. 표시사항 및 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당도규격 일치 확인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03468" y="7042855"/>
            <a:ext cx="246829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02. 중량 확인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638048" y="7042855"/>
            <a:ext cx="246829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03. 육안 검품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360759" y="7055259"/>
            <a:ext cx="246829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검품 완료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58131" y="7768323"/>
            <a:ext cx="4144473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육안 검품 시작 전,</a:t>
            </a:r>
          </a:p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상품 표시사항을 확인하여 이슈 여부를 확인한다.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(*당도 규격은 당도 검품 대상에 한해서만 적용된다.)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790957" y="7919453"/>
            <a:ext cx="3072149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표기된 중량과 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실물 중량 차이 여부를 확인한다.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9530769" y="7919453"/>
            <a:ext cx="3072149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1,2단계가 적합한 상품은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육안검품으로 상품의 선도를 확인한다.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060118" y="7919453"/>
            <a:ext cx="3176736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spc="-48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검품 상 특이사항이 없었으면 검품 완료 스티커를 붙여 상품 적치를 요청한다.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입고/재고 검품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40264" y="2675923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04-2. </a:t>
            </a:r>
            <a:r>
              <a:rPr lang="en-US" sz="2199" b="1" spc="-65" dirty="0" err="1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검품</a:t>
            </a:r>
            <a:r>
              <a:rPr 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</a:t>
            </a:r>
            <a:r>
              <a:rPr lang="ko-KR" altLang="en-US" sz="2199" b="1" spc="-65" dirty="0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순서</a:t>
            </a:r>
            <a:endParaRPr lang="en-US" sz="2199" b="1" spc="-65" dirty="0">
              <a:solidFill>
                <a:srgbClr val="000000"/>
              </a:solidFill>
              <a:latin typeface="Nanum Square Bold"/>
              <a:ea typeface="Nanum Square Bold"/>
              <a:cs typeface="Nanum Square Bold"/>
              <a:sym typeface="Nanum Square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762" y="763307"/>
            <a:ext cx="16672477" cy="9344356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7" name="Group 7"/>
          <p:cNvGrpSpPr/>
          <p:nvPr/>
        </p:nvGrpSpPr>
        <p:grpSpPr>
          <a:xfrm>
            <a:off x="807762" y="763307"/>
            <a:ext cx="16672477" cy="1928425"/>
            <a:chOff x="0" y="0"/>
            <a:chExt cx="4391105" cy="507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885350" y="1660845"/>
            <a:ext cx="8517301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-79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04. 입고/재고 검품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9602" y="2586957"/>
            <a:ext cx="7331494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9"/>
              </a:lnSpc>
              <a:spcBef>
                <a:spcPct val="0"/>
              </a:spcBef>
            </a:pPr>
            <a:r>
              <a:rPr lang="en-US" sz="2199" b="1" spc="-65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04-3. 이슈 카테고리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16E796E3-EC1B-BF6C-1E56-3E7E0C87C30F}"/>
              </a:ext>
            </a:extLst>
          </p:cNvPr>
          <p:cNvGrpSpPr/>
          <p:nvPr/>
        </p:nvGrpSpPr>
        <p:grpSpPr>
          <a:xfrm>
            <a:off x="1028700" y="3019828"/>
            <a:ext cx="16116300" cy="6245986"/>
            <a:chOff x="1028700" y="3019828"/>
            <a:chExt cx="16116300" cy="6245986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EFDAE805-999A-7C3F-B5D5-C6C39254D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700" y="3019828"/>
              <a:ext cx="16116300" cy="6245986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22DBC6B0-062A-0062-76B8-03B967904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4000" y="3384660"/>
              <a:ext cx="4084362" cy="35176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1577</Words>
  <Application>Microsoft Office PowerPoint</Application>
  <PresentationFormat>사용자 지정</PresentationFormat>
  <Paragraphs>330</Paragraphs>
  <Slides>30</Slides>
  <Notes>18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41" baseType="lpstr">
      <vt:lpstr>Nanum Square Bold</vt:lpstr>
      <vt:lpstr>맑은 고딕</vt:lpstr>
      <vt:lpstr>Arial</vt:lpstr>
      <vt:lpstr>Garet</vt:lpstr>
      <vt:lpstr>각진펜 Bold</vt:lpstr>
      <vt:lpstr>Nanum Square</vt:lpstr>
      <vt:lpstr>각진펜</vt:lpstr>
      <vt:lpstr>Calibri</vt:lpstr>
      <vt:lpstr>Garet Bold</vt:lpstr>
      <vt:lpstr>Gotham Bold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사원 업무 흐름도</dc:title>
  <cp:lastModifiedBy>김제은 김포QC_품질관리</cp:lastModifiedBy>
  <cp:revision>21</cp:revision>
  <dcterms:created xsi:type="dcterms:W3CDTF">2006-08-16T00:00:00Z</dcterms:created>
  <dcterms:modified xsi:type="dcterms:W3CDTF">2026-05-10T23:58:17Z</dcterms:modified>
  <dc:identifier>DAHHu7VKAbE</dc:identifier>
</cp:coreProperties>
</file>