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embeddedFontLst>
    <p:embeddedFont>
      <p:font typeface="Noto Sans KR" panose="020B0200000000000000" pitchFamily="50" charset="-127"/>
      <p:regular r:id="rId3"/>
      <p:bold r:id="rId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8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78566" y="527595"/>
            <a:ext cx="9525" cy="228600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81000" y="1070520"/>
            <a:ext cx="5956994" cy="1792485"/>
          </a:xfrm>
          <a:prstGeom prst="roundRect">
            <a:avLst>
              <a:gd name="adj" fmla="val 5313"/>
            </a:avLst>
          </a:prstGeom>
          <a:solidFill>
            <a:srgbClr val="FFFFFF"/>
          </a:solidFill>
          <a:ln w="9525">
            <a:solidFill>
              <a:srgbClr val="E9DF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81000" y="2996356"/>
            <a:ext cx="5956994" cy="3789164"/>
          </a:xfrm>
          <a:prstGeom prst="roundRect">
            <a:avLst>
              <a:gd name="adj" fmla="val 2513"/>
            </a:avLst>
          </a:prstGeom>
          <a:solidFill>
            <a:srgbClr val="FFFFFF"/>
          </a:solidFill>
          <a:ln w="9525">
            <a:solidFill>
              <a:srgbClr val="E9DF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28494" y="1070520"/>
            <a:ext cx="5282505" cy="3438525"/>
          </a:xfrm>
          <a:prstGeom prst="roundRect">
            <a:avLst>
              <a:gd name="adj" fmla="val 2770"/>
            </a:avLst>
          </a:prstGeom>
          <a:solidFill>
            <a:srgbClr val="FFFFFF"/>
          </a:solidFill>
          <a:ln w="9525">
            <a:solidFill>
              <a:srgbClr val="E9DF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528494" y="4642395"/>
            <a:ext cx="5282505" cy="2137619"/>
          </a:xfrm>
          <a:prstGeom prst="roundRect">
            <a:avLst>
              <a:gd name="adj" fmla="val 4264"/>
            </a:avLst>
          </a:prstGeom>
          <a:solidFill>
            <a:srgbClr val="FFFFFF"/>
          </a:solidFill>
          <a:ln w="9525">
            <a:solidFill>
              <a:srgbClr val="E9DF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81025" y="1237208"/>
            <a:ext cx="209550" cy="209550"/>
          </a:xfrm>
          <a:prstGeom prst="roundRect">
            <a:avLst>
              <a:gd name="adj" fmla="val 22727"/>
            </a:avLst>
          </a:prstGeom>
          <a:solidFill>
            <a:srgbClr val="5F0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81025" y="1546770"/>
            <a:ext cx="5556944" cy="539055"/>
          </a:xfrm>
          <a:prstGeom prst="roundRect">
            <a:avLst>
              <a:gd name="adj" fmla="val 10601"/>
            </a:avLst>
          </a:prstGeom>
          <a:solidFill>
            <a:srgbClr val="FBF9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81025" y="2162026"/>
            <a:ext cx="5556944" cy="539055"/>
          </a:xfrm>
          <a:prstGeom prst="roundRect">
            <a:avLst>
              <a:gd name="adj" fmla="val 10601"/>
            </a:avLst>
          </a:prstGeom>
          <a:solidFill>
            <a:srgbClr val="FBF9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81025" y="4937670"/>
            <a:ext cx="5556944" cy="723900"/>
          </a:xfrm>
          <a:prstGeom prst="rect">
            <a:avLst/>
          </a:prstGeom>
          <a:solidFill>
            <a:srgbClr val="FDFA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81025" y="5975895"/>
            <a:ext cx="2730847" cy="647700"/>
          </a:xfrm>
          <a:prstGeom prst="roundRect">
            <a:avLst>
              <a:gd name="adj" fmla="val 8823"/>
            </a:avLst>
          </a:prstGeom>
          <a:solidFill>
            <a:srgbClr val="F9FAFB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3407122" y="5975895"/>
            <a:ext cx="2730847" cy="647700"/>
          </a:xfrm>
          <a:prstGeom prst="roundRect">
            <a:avLst>
              <a:gd name="adj" fmla="val 8823"/>
            </a:avLst>
          </a:prstGeom>
          <a:solidFill>
            <a:srgbClr val="FEF2F2"/>
          </a:solidFill>
          <a:ln w="9525">
            <a:solidFill>
              <a:srgbClr val="FEE2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728519" y="1237208"/>
            <a:ext cx="209550" cy="209550"/>
          </a:xfrm>
          <a:prstGeom prst="roundRect">
            <a:avLst>
              <a:gd name="adj" fmla="val 22727"/>
            </a:avLst>
          </a:prstGeom>
          <a:solidFill>
            <a:srgbClr val="5F0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728519" y="1565820"/>
            <a:ext cx="4882455" cy="609600"/>
          </a:xfrm>
          <a:prstGeom prst="roundRect">
            <a:avLst>
              <a:gd name="adj" fmla="val 10937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728519" y="2251620"/>
            <a:ext cx="4882455" cy="609600"/>
          </a:xfrm>
          <a:prstGeom prst="roundRect">
            <a:avLst>
              <a:gd name="adj" fmla="val 10937"/>
            </a:avLst>
          </a:prstGeom>
          <a:solidFill>
            <a:srgbClr val="F4EEF8"/>
          </a:solidFill>
          <a:ln w="9525">
            <a:solidFill>
              <a:srgbClr val="D8B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728519" y="2975520"/>
            <a:ext cx="4882455" cy="647700"/>
          </a:xfrm>
          <a:prstGeom prst="roundRect">
            <a:avLst>
              <a:gd name="adj" fmla="val 8823"/>
            </a:avLst>
          </a:prstGeom>
          <a:solidFill>
            <a:srgbClr val="FBF9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728519" y="3699420"/>
            <a:ext cx="4882455" cy="647700"/>
          </a:xfrm>
          <a:prstGeom prst="roundRect">
            <a:avLst>
              <a:gd name="adj" fmla="val 8823"/>
            </a:avLst>
          </a:prstGeom>
          <a:solidFill>
            <a:srgbClr val="FBF9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6728519" y="4809083"/>
            <a:ext cx="209550" cy="209550"/>
          </a:xfrm>
          <a:prstGeom prst="roundRect">
            <a:avLst>
              <a:gd name="adj" fmla="val 22727"/>
            </a:avLst>
          </a:prstGeom>
          <a:solidFill>
            <a:srgbClr val="5F0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738881" y="5304384"/>
            <a:ext cx="2384077" cy="1157287"/>
          </a:xfrm>
          <a:prstGeom prst="roundRect">
            <a:avLst>
              <a:gd name="adj" fmla="val 6584"/>
            </a:avLst>
          </a:prstGeom>
          <a:solidFill>
            <a:srgbClr val="FDFAFD"/>
          </a:solidFill>
          <a:ln w="9525">
            <a:solidFill>
              <a:srgbClr val="EEE1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9226897" y="5294825"/>
            <a:ext cx="2384077" cy="1157287"/>
          </a:xfrm>
          <a:prstGeom prst="roundRect">
            <a:avLst>
              <a:gd name="adj" fmla="val 6584"/>
            </a:avLst>
          </a:prstGeom>
          <a:solidFill>
            <a:srgbClr val="FDFAFD"/>
          </a:solidFill>
          <a:ln w="9525">
            <a:solidFill>
              <a:srgbClr val="EEE1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81025" y="4944366"/>
            <a:ext cx="28575" cy="7239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871394" y="1680120"/>
            <a:ext cx="702319" cy="180975"/>
          </a:xfrm>
          <a:prstGeom prst="roundRect">
            <a:avLst>
              <a:gd name="adj" fmla="val 15789"/>
            </a:avLst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871394" y="2365920"/>
            <a:ext cx="746819" cy="180975"/>
          </a:xfrm>
          <a:prstGeom prst="roundRect">
            <a:avLst>
              <a:gd name="adj" fmla="val 15789"/>
            </a:avLst>
          </a:prstGeom>
          <a:solidFill>
            <a:srgbClr val="5F0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581025" y="3272581"/>
            <a:ext cx="207764" cy="209550"/>
          </a:xfrm>
          <a:prstGeom prst="roundRect">
            <a:avLst>
              <a:gd name="adj" fmla="val 22922"/>
            </a:avLst>
          </a:prstGeom>
          <a:solidFill>
            <a:srgbClr val="5F0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819" y="3223170"/>
            <a:ext cx="156567" cy="15240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819" y="3947070"/>
            <a:ext cx="135880" cy="152400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50" y="4973092"/>
            <a:ext cx="96440" cy="123825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6080670"/>
            <a:ext cx="88999" cy="1143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947" y="6080670"/>
            <a:ext cx="88999" cy="114300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2706" y="5447259"/>
            <a:ext cx="103733" cy="13335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0722" y="5437700"/>
            <a:ext cx="103733" cy="133350"/>
          </a:xfrm>
          <a:prstGeom prst="rect">
            <a:avLst/>
          </a:prstGeom>
        </p:spPr>
      </p:pic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581025" y="3691681"/>
          <a:ext cx="5556943" cy="952500"/>
        </p:xfrm>
        <a:graphic>
          <a:graphicData uri="http://schemas.openxmlformats.org/drawingml/2006/table">
            <a:tbl>
              <a:tblPr/>
              <a:tblGrid>
                <a:gridCol w="1021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1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17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84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sz="975" b="1" i="0" u="none">
                          <a:solidFill>
                            <a:srgbClr val="5F0080"/>
                          </a:solidFill>
                          <a:latin typeface="Noto Sans KR"/>
                        </a:rPr>
                        <a:t>공급사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E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5F0080"/>
                          </a:solidFill>
                          <a:latin typeface="Noto Sans KR"/>
                        </a:rPr>
                        <a:t>9/21 (입고)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E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5F0080"/>
                          </a:solidFill>
                          <a:latin typeface="Noto Sans KR"/>
                        </a:rPr>
                        <a:t>9/22 (2일차)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E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5F0080"/>
                          </a:solidFill>
                          <a:latin typeface="Noto Sans KR"/>
                        </a:rPr>
                        <a:t>9/23 (3일차)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E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5F0080"/>
                          </a:solidFill>
                          <a:latin typeface="Noto Sans KR"/>
                        </a:rPr>
                        <a:t>입고 대비 변화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sz="975" b="1" i="0" u="none">
                          <a:solidFill>
                            <a:srgbClr val="2563EB"/>
                          </a:solidFill>
                          <a:latin typeface="Noto Sans KR"/>
                        </a:rPr>
                        <a:t>● 아이농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 dirty="0">
                          <a:solidFill>
                            <a:srgbClr val="4B5563"/>
                          </a:solidFill>
                          <a:latin typeface="Noto Sans KR"/>
                        </a:rPr>
                        <a:t>19.14 Brix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4B5563"/>
                          </a:solidFill>
                          <a:latin typeface="Noto Sans KR"/>
                        </a:rPr>
                        <a:t>18.46 Brix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 dirty="0">
                          <a:solidFill>
                            <a:srgbClr val="4B5563"/>
                          </a:solidFill>
                          <a:latin typeface="Noto Sans KR"/>
                        </a:rPr>
                        <a:t>20.99 Brix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DC2626"/>
                          </a:solidFill>
                          <a:latin typeface="Noto Sans KR"/>
                        </a:rPr>
                        <a:t>▲ 1.85 Brix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sz="975" b="1" i="0" u="none" dirty="0">
                          <a:solidFill>
                            <a:srgbClr val="16A34A"/>
                          </a:solidFill>
                          <a:latin typeface="Noto Sans KR"/>
                        </a:rPr>
                        <a:t>● </a:t>
                      </a:r>
                      <a:r>
                        <a:rPr sz="975" b="1" i="0" u="none" dirty="0" err="1">
                          <a:solidFill>
                            <a:srgbClr val="16A34A"/>
                          </a:solidFill>
                          <a:latin typeface="Noto Sans KR"/>
                        </a:rPr>
                        <a:t>금성농산</a:t>
                      </a:r>
                      <a:endParaRPr sz="975" b="1" i="0" u="none" dirty="0">
                        <a:solidFill>
                          <a:srgbClr val="16A34A"/>
                        </a:solidFill>
                        <a:latin typeface="Noto Sans K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4B5563"/>
                          </a:solidFill>
                          <a:latin typeface="Noto Sans KR"/>
                        </a:rPr>
                        <a:t>19.16 Brix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4B5563"/>
                          </a:solidFill>
                          <a:latin typeface="Noto Sans KR"/>
                        </a:rPr>
                        <a:t>20.12 Brix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4B5563"/>
                          </a:solidFill>
                          <a:latin typeface="Noto Sans KR"/>
                        </a:rPr>
                        <a:t>18.40 Brix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 dirty="0">
                          <a:solidFill>
                            <a:srgbClr val="2563EB"/>
                          </a:solidFill>
                          <a:latin typeface="Noto Sans KR"/>
                        </a:rPr>
                        <a:t>▼ 0.76 Brix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38530" y="217349"/>
            <a:ext cx="9393166" cy="3085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29"/>
              </a:lnSpc>
            </a:pPr>
            <a:r>
              <a:rPr sz="2025" b="1" i="0" u="none" dirty="0" err="1">
                <a:solidFill>
                  <a:srgbClr val="111827"/>
                </a:solidFill>
                <a:latin typeface="Noto Sans KR"/>
              </a:rPr>
              <a:t>샤인머스켓</a:t>
            </a:r>
            <a:r>
              <a:rPr sz="2025" b="1" i="0" u="none" dirty="0">
                <a:solidFill>
                  <a:srgbClr val="111827"/>
                </a:solidFill>
                <a:latin typeface="Noto Sans KR"/>
              </a:rPr>
              <a:t> '</a:t>
            </a:r>
            <a:r>
              <a:rPr sz="2025" b="1" i="0" u="none" dirty="0" err="1">
                <a:solidFill>
                  <a:srgbClr val="111827"/>
                </a:solidFill>
                <a:latin typeface="Noto Sans KR"/>
              </a:rPr>
              <a:t>후숙</a:t>
            </a:r>
            <a:r>
              <a:rPr sz="2025" b="1" i="0" u="none" dirty="0">
                <a:solidFill>
                  <a:srgbClr val="111827"/>
                </a:solidFill>
                <a:latin typeface="Noto Sans KR"/>
              </a:rPr>
              <a:t> 후 </a:t>
            </a:r>
            <a:r>
              <a:rPr sz="2025" b="1" i="0" u="none" dirty="0" err="1">
                <a:solidFill>
                  <a:srgbClr val="111827"/>
                </a:solidFill>
                <a:latin typeface="Noto Sans KR"/>
              </a:rPr>
              <a:t>당도</a:t>
            </a:r>
            <a:r>
              <a:rPr sz="2025" b="1" i="0" u="none" dirty="0">
                <a:solidFill>
                  <a:srgbClr val="111827"/>
                </a:solidFill>
                <a:latin typeface="Noto Sans KR"/>
              </a:rPr>
              <a:t> </a:t>
            </a:r>
            <a:r>
              <a:rPr sz="2025" b="1" i="0" u="none" dirty="0" err="1">
                <a:solidFill>
                  <a:srgbClr val="111827"/>
                </a:solidFill>
                <a:latin typeface="Noto Sans KR"/>
              </a:rPr>
              <a:t>상승</a:t>
            </a:r>
            <a:r>
              <a:rPr sz="2025" b="1" i="0" u="none" dirty="0">
                <a:solidFill>
                  <a:srgbClr val="111827"/>
                </a:solidFill>
                <a:latin typeface="Noto Sans KR"/>
              </a:rPr>
              <a:t>' </a:t>
            </a:r>
            <a:r>
              <a:rPr sz="2025" b="1" i="0" u="none" dirty="0" err="1">
                <a:solidFill>
                  <a:srgbClr val="111827"/>
                </a:solidFill>
                <a:latin typeface="Noto Sans KR"/>
              </a:rPr>
              <a:t>안내</a:t>
            </a:r>
            <a:r>
              <a:rPr sz="2025" b="1" i="0" u="none" dirty="0">
                <a:solidFill>
                  <a:srgbClr val="111827"/>
                </a:solidFill>
                <a:latin typeface="Noto Sans KR"/>
              </a:rPr>
              <a:t> </a:t>
            </a:r>
            <a:r>
              <a:rPr sz="2025" b="1" i="0" u="none" dirty="0" err="1">
                <a:solidFill>
                  <a:srgbClr val="111827"/>
                </a:solidFill>
                <a:latin typeface="Noto Sans KR"/>
              </a:rPr>
              <a:t>문구</a:t>
            </a:r>
            <a:r>
              <a:rPr sz="2025" b="1" i="0" u="none" dirty="0">
                <a:solidFill>
                  <a:srgbClr val="111827"/>
                </a:solidFill>
                <a:latin typeface="Noto Sans KR"/>
              </a:rPr>
              <a:t> </a:t>
            </a:r>
            <a:r>
              <a:rPr sz="2025" b="1" i="0" u="none" dirty="0" err="1">
                <a:solidFill>
                  <a:srgbClr val="111827"/>
                </a:solidFill>
                <a:latin typeface="Noto Sans KR"/>
              </a:rPr>
              <a:t>삭제</a:t>
            </a:r>
            <a:r>
              <a:rPr sz="2025" b="1" i="0" u="none" dirty="0">
                <a:solidFill>
                  <a:srgbClr val="111827"/>
                </a:solidFill>
                <a:latin typeface="Noto Sans KR"/>
              </a:rPr>
              <a:t> </a:t>
            </a:r>
            <a:r>
              <a:rPr lang="ko-KR" altLang="en-US" sz="2025" b="1" i="0" u="none" dirty="0">
                <a:solidFill>
                  <a:srgbClr val="111827"/>
                </a:solidFill>
                <a:latin typeface="Noto Sans KR"/>
              </a:rPr>
              <a:t>및 섭취 안내 개선</a:t>
            </a:r>
            <a:endParaRPr sz="2025" b="1" i="0" u="none" dirty="0">
              <a:solidFill>
                <a:srgbClr val="111827"/>
              </a:solidFill>
              <a:latin typeface="Noto Sans KR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38150" y="1237208"/>
            <a:ext cx="495300" cy="209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75" b="1" i="0" u="none">
                <a:solidFill>
                  <a:srgbClr val="FFFFFF"/>
                </a:solidFill>
                <a:latin typeface="Noto Sans KR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6775" y="1232445"/>
            <a:ext cx="236162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11827"/>
                </a:solidFill>
                <a:latin typeface="Noto Sans KR"/>
              </a:rPr>
              <a:t>제안 배경 및 과학적 근거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85644" y="1237208"/>
            <a:ext cx="495300" cy="209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75" b="1" i="0" u="none">
                <a:solidFill>
                  <a:srgbClr val="FFFFFF"/>
                </a:solidFill>
                <a:latin typeface="Noto Sans KR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014269" y="1232445"/>
            <a:ext cx="332209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11827"/>
                </a:solidFill>
                <a:latin typeface="Noto Sans KR"/>
              </a:rPr>
              <a:t>콘텐츠 개선 방향 (Before vs After)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85644" y="4809083"/>
            <a:ext cx="495300" cy="209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75" b="1" i="0" u="none">
                <a:solidFill>
                  <a:srgbClr val="FFFFFF"/>
                </a:solidFill>
                <a:latin typeface="Noto Sans KR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14269" y="4804320"/>
            <a:ext cx="263314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111827"/>
                </a:solidFill>
                <a:latin typeface="Noto Sans KR"/>
              </a:rPr>
              <a:t>기대 효과 및 향후 운영 계획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284900" y="6466433"/>
            <a:ext cx="5769694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FFFFFF"/>
                </a:solidFill>
                <a:latin typeface="Noto Sans KR"/>
              </a:rPr>
              <a:t>"사실에 기반한 정확한 섭취 정보 제공으로 컬리의 큐레이션 신뢰를 강화합니다."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5325" y="1622970"/>
            <a:ext cx="6191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5F0080"/>
                </a:solidFill>
                <a:latin typeface="Noto Sans KR"/>
              </a:rPr>
              <a:t>제안 내용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95400" y="1622970"/>
            <a:ext cx="4823519" cy="38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>
                <a:solidFill>
                  <a:srgbClr val="374151"/>
                </a:solidFill>
                <a:latin typeface="Noto Sans KR"/>
              </a:rPr>
              <a:t>상세페이지 내 </a:t>
            </a:r>
            <a:r>
              <a:rPr sz="1050" b="1" i="0" u="none">
                <a:solidFill>
                  <a:srgbClr val="374151"/>
                </a:solidFill>
                <a:latin typeface="Noto Sans KR"/>
              </a:rPr>
              <a:t>'후숙 시 당도 상승'</a:t>
            </a:r>
            <a:r>
              <a:rPr sz="1050" b="0" i="0" u="none">
                <a:solidFill>
                  <a:srgbClr val="374151"/>
                </a:solidFill>
                <a:latin typeface="Noto Sans KR"/>
              </a:rPr>
              <a:t> 표현 전면 삭제 및 실제 과실 특성에 부합하는 올바른 보관·섭취 안내로 개편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95325" y="2238226"/>
            <a:ext cx="6191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 err="1">
                <a:solidFill>
                  <a:srgbClr val="5F0080"/>
                </a:solidFill>
                <a:latin typeface="Noto Sans KR"/>
              </a:rPr>
              <a:t>생리</a:t>
            </a:r>
            <a:r>
              <a:rPr sz="1050" b="1" i="0" u="none" dirty="0">
                <a:solidFill>
                  <a:srgbClr val="5F0080"/>
                </a:solidFill>
                <a:latin typeface="Noto Sans KR"/>
              </a:rPr>
              <a:t> </a:t>
            </a:r>
            <a:r>
              <a:rPr sz="1050" b="1" i="0" u="none" dirty="0" err="1">
                <a:solidFill>
                  <a:srgbClr val="5F0080"/>
                </a:solidFill>
                <a:latin typeface="Noto Sans KR"/>
              </a:rPr>
              <a:t>근거</a:t>
            </a:r>
            <a:endParaRPr sz="1050" b="1" i="0" u="none" dirty="0">
              <a:solidFill>
                <a:srgbClr val="5F0080"/>
              </a:solidFill>
              <a:latin typeface="Noto Sans KR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95400" y="2238226"/>
            <a:ext cx="4823519" cy="38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포도는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1" i="0" u="none" dirty="0" err="1">
                <a:solidFill>
                  <a:srgbClr val="374151"/>
                </a:solidFill>
                <a:latin typeface="Noto Sans KR"/>
              </a:rPr>
              <a:t>비호흡급등형</a:t>
            </a:r>
            <a:r>
              <a:rPr sz="1050" b="1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1" i="0" u="none" dirty="0" err="1">
                <a:solidFill>
                  <a:srgbClr val="374151"/>
                </a:solidFill>
                <a:latin typeface="Noto Sans KR"/>
              </a:rPr>
              <a:t>과실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로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수확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후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유통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중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자체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전분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분해를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통한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당도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상승이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없으며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(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농사로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자료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),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장기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보관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시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오히려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낱알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탈립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등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선도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저하</a:t>
            </a:r>
            <a:r>
              <a:rPr sz="1050" b="0" i="0" u="none" dirty="0">
                <a:solidFill>
                  <a:srgbClr val="374151"/>
                </a:solidFill>
                <a:latin typeface="Noto Sans KR"/>
              </a:rPr>
              <a:t> </a:t>
            </a:r>
            <a:r>
              <a:rPr sz="1050" b="0" i="0" u="none" dirty="0" err="1">
                <a:solidFill>
                  <a:srgbClr val="374151"/>
                </a:solidFill>
                <a:latin typeface="Noto Sans KR"/>
              </a:rPr>
              <a:t>발생</a:t>
            </a:r>
            <a:endParaRPr sz="1050" b="0" i="0" u="none" dirty="0">
              <a:solidFill>
                <a:srgbClr val="374151"/>
              </a:solidFill>
              <a:latin typeface="Noto Sans KR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283023" y="3270772"/>
            <a:ext cx="3950196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대상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: [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비표선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][KF365]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유명산지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샤인머스캣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500g (총 16EA, 3일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회송존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보관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42950" y="4992142"/>
            <a:ext cx="6577086" cy="171450"/>
          </a:xfrm>
          <a:prstGeom prst="rect">
            <a:avLst/>
          </a:prstGeom>
          <a:noFill/>
        </p:spPr>
        <p:txBody>
          <a:bodyPr wrap="none" lIns="144065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B45309"/>
                </a:solidFill>
                <a:latin typeface="Noto Sans KR"/>
              </a:rPr>
              <a:t>일관된 후숙 당도 상승 경향 미확인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2950" y="5192167"/>
            <a:ext cx="5356919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동일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보관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조건에서도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공급사별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당도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변화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방향이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상반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(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아이농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상승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/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금성농산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하락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)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되며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,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기간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경과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시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당도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증가보다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낱알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탈립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등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선도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저하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위험이</a:t>
            </a:r>
            <a:r>
              <a:rPr sz="937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6B7280"/>
                </a:solidFill>
                <a:latin typeface="Noto Sans KR"/>
              </a:rPr>
              <a:t>급증함</a:t>
            </a:r>
            <a:endParaRPr sz="937" b="0" i="0" u="none" dirty="0">
              <a:solidFill>
                <a:srgbClr val="6B7280"/>
              </a:solidFill>
              <a:latin typeface="Noto Sans KR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04850" y="6061620"/>
            <a:ext cx="3103996" cy="161925"/>
          </a:xfrm>
          <a:prstGeom prst="rect">
            <a:avLst/>
          </a:prstGeom>
          <a:noFill/>
        </p:spPr>
        <p:txBody>
          <a:bodyPr wrap="none" lIns="127099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374151"/>
                </a:solidFill>
                <a:latin typeface="Noto Sans KR"/>
              </a:rPr>
              <a:t>농촌진흥청(농사로) 지침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4850" y="6252120"/>
            <a:ext cx="257844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62" b="0" i="0" u="none" dirty="0">
                <a:solidFill>
                  <a:srgbClr val="6B7280"/>
                </a:solidFill>
                <a:latin typeface="Noto Sans KR"/>
              </a:rPr>
              <a:t>"</a:t>
            </a:r>
            <a:r>
              <a:rPr sz="862" b="0" i="0" u="none" dirty="0" err="1">
                <a:solidFill>
                  <a:srgbClr val="6B7280"/>
                </a:solidFill>
                <a:latin typeface="Noto Sans KR"/>
              </a:rPr>
              <a:t>포도는</a:t>
            </a:r>
            <a:r>
              <a:rPr sz="862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6B7280"/>
                </a:solidFill>
                <a:latin typeface="Noto Sans KR"/>
              </a:rPr>
              <a:t>수확</a:t>
            </a:r>
            <a:r>
              <a:rPr sz="862" b="0" i="0" u="none" dirty="0">
                <a:solidFill>
                  <a:srgbClr val="6B7280"/>
                </a:solidFill>
                <a:latin typeface="Noto Sans KR"/>
              </a:rPr>
              <a:t> 후 </a:t>
            </a:r>
            <a:r>
              <a:rPr sz="862" b="0" i="0" u="none" dirty="0" err="1">
                <a:solidFill>
                  <a:srgbClr val="6B7280"/>
                </a:solidFill>
                <a:latin typeface="Noto Sans KR"/>
              </a:rPr>
              <a:t>미숙과가</a:t>
            </a:r>
            <a:r>
              <a:rPr sz="862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6B7280"/>
                </a:solidFill>
                <a:latin typeface="Noto Sans KR"/>
              </a:rPr>
              <a:t>성숙되는</a:t>
            </a:r>
            <a:r>
              <a:rPr sz="862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6B7280"/>
                </a:solidFill>
                <a:latin typeface="Noto Sans KR"/>
              </a:rPr>
              <a:t>현상이</a:t>
            </a:r>
            <a:r>
              <a:rPr sz="862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6B7280"/>
                </a:solidFill>
                <a:latin typeface="Noto Sans KR"/>
              </a:rPr>
              <a:t>거의</a:t>
            </a:r>
            <a:r>
              <a:rPr sz="862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6B7280"/>
                </a:solidFill>
                <a:latin typeface="Noto Sans KR"/>
              </a:rPr>
              <a:t>없으므로</a:t>
            </a:r>
            <a:r>
              <a:rPr sz="862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6B7280"/>
                </a:solidFill>
                <a:latin typeface="Noto Sans KR"/>
              </a:rPr>
              <a:t>색과</a:t>
            </a:r>
            <a:r>
              <a:rPr sz="862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6B7280"/>
                </a:solidFill>
                <a:latin typeface="Noto Sans KR"/>
              </a:rPr>
              <a:t>당도가</a:t>
            </a:r>
            <a:r>
              <a:rPr sz="862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6B7280"/>
                </a:solidFill>
                <a:latin typeface="Noto Sans KR"/>
              </a:rPr>
              <a:t>올랐을</a:t>
            </a:r>
            <a:r>
              <a:rPr sz="862" b="0" i="0" u="none" dirty="0">
                <a:solidFill>
                  <a:srgbClr val="6B7280"/>
                </a:solidFill>
                <a:latin typeface="Noto Sans KR"/>
              </a:rPr>
              <a:t> 때 </a:t>
            </a:r>
            <a:r>
              <a:rPr sz="862" b="0" i="0" u="none" dirty="0" err="1">
                <a:solidFill>
                  <a:srgbClr val="6B7280"/>
                </a:solidFill>
                <a:latin typeface="Noto Sans KR"/>
              </a:rPr>
              <a:t>수확해야</a:t>
            </a:r>
            <a:r>
              <a:rPr sz="862" b="0" i="0" u="none" dirty="0">
                <a:solidFill>
                  <a:srgbClr val="6B7280"/>
                </a:solidFill>
                <a:latin typeface="Noto Sans KR"/>
              </a:rPr>
              <a:t> 함"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530947" y="6061620"/>
            <a:ext cx="3103996" cy="161925"/>
          </a:xfrm>
          <a:prstGeom prst="rect">
            <a:avLst/>
          </a:prstGeom>
          <a:noFill/>
        </p:spPr>
        <p:txBody>
          <a:bodyPr wrap="none" lIns="127099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991B1B"/>
                </a:solidFill>
                <a:latin typeface="Noto Sans KR"/>
              </a:rPr>
              <a:t>실제 고객 불만 VOC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30947" y="6252120"/>
            <a:ext cx="257844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62" b="0" i="0" u="none" dirty="0">
                <a:solidFill>
                  <a:srgbClr val="B91C1C"/>
                </a:solidFill>
                <a:latin typeface="Noto Sans KR"/>
              </a:rPr>
              <a:t>"</a:t>
            </a:r>
            <a:r>
              <a:rPr sz="862" b="0" i="0" u="none" dirty="0" err="1">
                <a:solidFill>
                  <a:srgbClr val="B91C1C"/>
                </a:solidFill>
                <a:latin typeface="Noto Sans KR"/>
              </a:rPr>
              <a:t>안내대로</a:t>
            </a:r>
            <a:r>
              <a:rPr sz="862" b="0" i="0" u="none" dirty="0">
                <a:solidFill>
                  <a:srgbClr val="B91C1C"/>
                </a:solidFill>
                <a:latin typeface="Noto Sans KR"/>
              </a:rPr>
              <a:t> 3일을 </a:t>
            </a:r>
            <a:r>
              <a:rPr sz="862" b="0" i="0" u="none" dirty="0" err="1">
                <a:solidFill>
                  <a:srgbClr val="B91C1C"/>
                </a:solidFill>
                <a:latin typeface="Noto Sans KR"/>
              </a:rPr>
              <a:t>숙성해도</a:t>
            </a:r>
            <a:r>
              <a:rPr sz="862" b="0" i="0" u="none" dirty="0">
                <a:solidFill>
                  <a:srgbClr val="B91C1C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B91C1C"/>
                </a:solidFill>
                <a:latin typeface="Noto Sans KR"/>
              </a:rPr>
              <a:t>무슨</a:t>
            </a:r>
            <a:r>
              <a:rPr sz="862" b="0" i="0" u="none" dirty="0">
                <a:solidFill>
                  <a:srgbClr val="B91C1C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B91C1C"/>
                </a:solidFill>
                <a:latin typeface="Noto Sans KR"/>
              </a:rPr>
              <a:t>맛인지</a:t>
            </a:r>
            <a:r>
              <a:rPr sz="862" b="0" i="0" u="none" dirty="0">
                <a:solidFill>
                  <a:srgbClr val="B91C1C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B91C1C"/>
                </a:solidFill>
                <a:latin typeface="Noto Sans KR"/>
              </a:rPr>
              <a:t>모르겠음</a:t>
            </a:r>
            <a:r>
              <a:rPr sz="862" b="0" i="0" u="none" dirty="0">
                <a:solidFill>
                  <a:srgbClr val="B91C1C"/>
                </a:solidFill>
                <a:latin typeface="Noto Sans KR"/>
              </a:rPr>
              <a:t>..." (</a:t>
            </a:r>
            <a:r>
              <a:rPr sz="862" b="0" i="0" u="none" dirty="0" err="1">
                <a:solidFill>
                  <a:srgbClr val="B91C1C"/>
                </a:solidFill>
                <a:latin typeface="Noto Sans KR"/>
              </a:rPr>
              <a:t>후숙</a:t>
            </a:r>
            <a:r>
              <a:rPr sz="862" b="0" i="0" u="none" dirty="0">
                <a:solidFill>
                  <a:srgbClr val="B91C1C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B91C1C"/>
                </a:solidFill>
                <a:latin typeface="Noto Sans KR"/>
              </a:rPr>
              <a:t>안내에</a:t>
            </a:r>
            <a:r>
              <a:rPr sz="862" b="0" i="0" u="none" dirty="0">
                <a:solidFill>
                  <a:srgbClr val="B91C1C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B91C1C"/>
                </a:solidFill>
                <a:latin typeface="Noto Sans KR"/>
              </a:rPr>
              <a:t>따른</a:t>
            </a:r>
            <a:r>
              <a:rPr sz="862" b="0" i="0" u="none" dirty="0">
                <a:solidFill>
                  <a:srgbClr val="B91C1C"/>
                </a:solidFill>
                <a:latin typeface="Noto Sans KR"/>
              </a:rPr>
              <a:t> </a:t>
            </a:r>
            <a:r>
              <a:rPr sz="862" b="0" i="0" u="none" dirty="0" err="1">
                <a:solidFill>
                  <a:srgbClr val="B91C1C"/>
                </a:solidFill>
                <a:latin typeface="Noto Sans KR"/>
              </a:rPr>
              <a:t>오인</a:t>
            </a:r>
            <a:r>
              <a:rPr sz="862" b="0" i="0" u="none" dirty="0">
                <a:solidFill>
                  <a:srgbClr val="B91C1C"/>
                </a:solidFill>
                <a:latin typeface="Noto Sans KR"/>
              </a:rPr>
              <a:t> 및 </a:t>
            </a:r>
            <a:r>
              <a:rPr sz="862" b="0" i="0" u="none" dirty="0" err="1">
                <a:solidFill>
                  <a:srgbClr val="B91C1C"/>
                </a:solidFill>
                <a:latin typeface="Noto Sans KR"/>
              </a:rPr>
              <a:t>실망</a:t>
            </a:r>
            <a:r>
              <a:rPr sz="862" b="0" i="0" u="none" dirty="0">
                <a:solidFill>
                  <a:srgbClr val="B91C1C"/>
                </a:solidFill>
                <a:latin typeface="Noto Sans KR"/>
              </a:rPr>
              <a:t>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928544" y="1699170"/>
            <a:ext cx="68326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FFFFFF"/>
                </a:solidFill>
                <a:latin typeface="Noto Sans KR"/>
              </a:rPr>
              <a:t>현행 (AS-IS)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871394" y="1899195"/>
            <a:ext cx="532060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12" b="1" i="0" u="none">
                <a:solidFill>
                  <a:srgbClr val="991B1B"/>
                </a:solidFill>
                <a:latin typeface="Noto Sans KR"/>
              </a:rPr>
              <a:t>"후숙 후 당도가 한층 높아집니다."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928544" y="2384970"/>
            <a:ext cx="72776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FFFFFF"/>
                </a:solidFill>
                <a:latin typeface="Noto Sans KR"/>
              </a:rPr>
              <a:t>개선 (TO-BE)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871394" y="2584995"/>
            <a:ext cx="532060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12" b="1" i="0" u="none">
                <a:solidFill>
                  <a:srgbClr val="5F0080"/>
                </a:solidFill>
                <a:latin typeface="Noto Sans KR"/>
              </a:rPr>
              <a:t>후숙 당도 상승 표현 전면 삭제 → 보관 및 섭취 온도 가이드로 전환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862706" y="5647284"/>
            <a:ext cx="2231677" cy="6905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59"/>
              </a:lnSpc>
            </a:pPr>
            <a:r>
              <a:rPr sz="937" b="0" i="0" u="none">
                <a:solidFill>
                  <a:srgbClr val="4B5563"/>
                </a:solidFill>
                <a:latin typeface="Noto Sans KR"/>
              </a:rPr>
              <a:t>정확한 과실 정보 전달로 고객의 장기 방치 및 선도 저하 방지, </a:t>
            </a:r>
            <a:r>
              <a:rPr sz="937" b="1" i="0" u="none">
                <a:solidFill>
                  <a:srgbClr val="4B5563"/>
                </a:solidFill>
                <a:latin typeface="Noto Sans KR"/>
              </a:rPr>
              <a:t>기대치 불일치 VOC 차단</a:t>
            </a:r>
            <a:r>
              <a:rPr sz="937" b="0" i="0" u="none">
                <a:solidFill>
                  <a:srgbClr val="4B5563"/>
                </a:solidFill>
                <a:latin typeface="Noto Sans KR"/>
              </a:rPr>
              <a:t> 및 컬리 신선식품 신뢰도 향상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350722" y="5637725"/>
            <a:ext cx="2231677" cy="5223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59"/>
              </a:lnSpc>
            </a:pPr>
            <a:r>
              <a:rPr sz="937" b="0" i="0" u="none" dirty="0" err="1">
                <a:solidFill>
                  <a:srgbClr val="4B5563"/>
                </a:solidFill>
                <a:latin typeface="Noto Sans KR"/>
              </a:rPr>
              <a:t>문구</a:t>
            </a:r>
            <a:r>
              <a:rPr sz="937" b="0" i="0" u="none" dirty="0">
                <a:solidFill>
                  <a:srgbClr val="4B5563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4B5563"/>
                </a:solidFill>
                <a:latin typeface="Noto Sans KR"/>
              </a:rPr>
              <a:t>수정</a:t>
            </a:r>
            <a:r>
              <a:rPr sz="937" b="0" i="0" u="none" dirty="0">
                <a:solidFill>
                  <a:srgbClr val="4B5563"/>
                </a:solidFill>
                <a:latin typeface="Noto Sans KR"/>
              </a:rPr>
              <a:t> 후 '</a:t>
            </a:r>
            <a:r>
              <a:rPr sz="937" b="0" i="0" u="none" dirty="0" err="1">
                <a:solidFill>
                  <a:srgbClr val="4B5563"/>
                </a:solidFill>
                <a:latin typeface="Noto Sans KR"/>
              </a:rPr>
              <a:t>맛·당도</a:t>
            </a:r>
            <a:r>
              <a:rPr sz="937" b="0" i="0" u="none" dirty="0">
                <a:solidFill>
                  <a:srgbClr val="4B5563"/>
                </a:solidFill>
                <a:latin typeface="Noto Sans KR"/>
              </a:rPr>
              <a:t>' </a:t>
            </a:r>
            <a:r>
              <a:rPr sz="937" b="0" i="0" u="none" dirty="0" err="1">
                <a:solidFill>
                  <a:srgbClr val="4B5563"/>
                </a:solidFill>
                <a:latin typeface="Noto Sans KR"/>
              </a:rPr>
              <a:t>관련</a:t>
            </a:r>
            <a:r>
              <a:rPr sz="937" b="0" i="0" u="none" dirty="0">
                <a:solidFill>
                  <a:srgbClr val="4B5563"/>
                </a:solidFill>
                <a:latin typeface="Noto Sans KR"/>
              </a:rPr>
              <a:t> </a:t>
            </a:r>
            <a:r>
              <a:rPr sz="937" b="1" i="0" u="none" dirty="0" err="1">
                <a:solidFill>
                  <a:srgbClr val="4B5563"/>
                </a:solidFill>
                <a:latin typeface="Noto Sans KR"/>
              </a:rPr>
              <a:t>고객</a:t>
            </a:r>
            <a:r>
              <a:rPr sz="937" b="1" i="0" u="none" dirty="0">
                <a:solidFill>
                  <a:srgbClr val="4B5563"/>
                </a:solidFill>
                <a:latin typeface="Noto Sans KR"/>
              </a:rPr>
              <a:t> </a:t>
            </a:r>
            <a:r>
              <a:rPr sz="937" b="1" i="0" u="none" dirty="0" err="1">
                <a:solidFill>
                  <a:srgbClr val="4B5563"/>
                </a:solidFill>
                <a:latin typeface="Noto Sans KR"/>
              </a:rPr>
              <a:t>리뷰</a:t>
            </a:r>
            <a:r>
              <a:rPr sz="937" b="1" i="0" u="none" dirty="0">
                <a:solidFill>
                  <a:srgbClr val="4B5563"/>
                </a:solidFill>
                <a:latin typeface="Noto Sans KR"/>
              </a:rPr>
              <a:t> 및 VOC </a:t>
            </a:r>
            <a:r>
              <a:rPr sz="937" b="1" i="0" u="none" dirty="0" err="1">
                <a:solidFill>
                  <a:srgbClr val="4B5563"/>
                </a:solidFill>
                <a:latin typeface="Noto Sans KR"/>
              </a:rPr>
              <a:t>발생</a:t>
            </a:r>
            <a:r>
              <a:rPr sz="937" b="1" i="0" u="none" dirty="0">
                <a:solidFill>
                  <a:srgbClr val="4B5563"/>
                </a:solidFill>
                <a:latin typeface="Noto Sans KR"/>
              </a:rPr>
              <a:t> 추</a:t>
            </a:r>
            <a:r>
              <a:rPr lang="ko-KR" altLang="en-US" sz="937" b="1" i="0" u="none" dirty="0">
                <a:solidFill>
                  <a:srgbClr val="4B5563"/>
                </a:solidFill>
                <a:latin typeface="Noto Sans KR"/>
              </a:rPr>
              <a:t>이 모니터링</a:t>
            </a:r>
            <a:r>
              <a:rPr sz="937" b="0" i="0" u="none" dirty="0">
                <a:solidFill>
                  <a:srgbClr val="4B5563"/>
                </a:solidFill>
                <a:latin typeface="Noto Sans KR"/>
              </a:rPr>
              <a:t>, </a:t>
            </a:r>
            <a:r>
              <a:rPr sz="937" b="0" i="0" u="none" dirty="0" err="1">
                <a:solidFill>
                  <a:srgbClr val="4B5563"/>
                </a:solidFill>
                <a:latin typeface="Noto Sans KR"/>
              </a:rPr>
              <a:t>입고</a:t>
            </a:r>
            <a:r>
              <a:rPr sz="937" b="0" i="0" u="none" dirty="0">
                <a:solidFill>
                  <a:srgbClr val="4B5563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4B5563"/>
                </a:solidFill>
                <a:latin typeface="Noto Sans KR"/>
              </a:rPr>
              <a:t>당도</a:t>
            </a:r>
            <a:r>
              <a:rPr sz="937" b="0" i="0" u="none" dirty="0">
                <a:solidFill>
                  <a:srgbClr val="4B5563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4B5563"/>
                </a:solidFill>
                <a:latin typeface="Noto Sans KR"/>
              </a:rPr>
              <a:t>품질</a:t>
            </a:r>
            <a:r>
              <a:rPr sz="937" b="0" i="0" u="none" dirty="0">
                <a:solidFill>
                  <a:srgbClr val="4B5563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4B5563"/>
                </a:solidFill>
                <a:latin typeface="Noto Sans KR"/>
              </a:rPr>
              <a:t>기준</a:t>
            </a:r>
            <a:r>
              <a:rPr sz="937" b="0" i="0" u="none" dirty="0">
                <a:solidFill>
                  <a:srgbClr val="4B5563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4B5563"/>
                </a:solidFill>
                <a:latin typeface="Noto Sans KR"/>
              </a:rPr>
              <a:t>지속</a:t>
            </a:r>
            <a:r>
              <a:rPr sz="937" b="0" i="0" u="none" dirty="0">
                <a:solidFill>
                  <a:srgbClr val="4B5563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4B5563"/>
                </a:solidFill>
                <a:latin typeface="Noto Sans KR"/>
              </a:rPr>
              <a:t>관리</a:t>
            </a:r>
            <a:r>
              <a:rPr sz="937" b="0" i="0" u="none" dirty="0">
                <a:solidFill>
                  <a:srgbClr val="4B5563"/>
                </a:solidFill>
                <a:latin typeface="Noto Sans KR"/>
              </a:rPr>
              <a:t> 및 </a:t>
            </a:r>
            <a:r>
              <a:rPr sz="937" b="0" i="0" u="none" dirty="0" err="1">
                <a:solidFill>
                  <a:srgbClr val="4B5563"/>
                </a:solidFill>
                <a:latin typeface="Noto Sans KR"/>
              </a:rPr>
              <a:t>필요</a:t>
            </a:r>
            <a:r>
              <a:rPr sz="937" b="0" i="0" u="none" dirty="0">
                <a:solidFill>
                  <a:srgbClr val="4B5563"/>
                </a:solidFill>
                <a:latin typeface="Noto Sans KR"/>
              </a:rPr>
              <a:t> 시 </a:t>
            </a:r>
            <a:r>
              <a:rPr sz="937" b="0" i="0" u="none" dirty="0" err="1">
                <a:solidFill>
                  <a:srgbClr val="4B5563"/>
                </a:solidFill>
                <a:latin typeface="Noto Sans KR"/>
              </a:rPr>
              <a:t>상세</a:t>
            </a:r>
            <a:r>
              <a:rPr sz="937" b="0" i="0" u="none" dirty="0">
                <a:solidFill>
                  <a:srgbClr val="4B5563"/>
                </a:solidFill>
                <a:latin typeface="Noto Sans KR"/>
              </a:rPr>
              <a:t> </a:t>
            </a:r>
            <a:r>
              <a:rPr sz="937" b="0" i="0" u="none" dirty="0" err="1">
                <a:solidFill>
                  <a:srgbClr val="4B5563"/>
                </a:solidFill>
                <a:latin typeface="Noto Sans KR"/>
              </a:rPr>
              <a:t>보완</a:t>
            </a:r>
            <a:endParaRPr sz="937" b="0" i="0" u="none" dirty="0">
              <a:solidFill>
                <a:srgbClr val="4B5563"/>
              </a:solidFill>
              <a:latin typeface="Noto Sans KR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38150" y="3272581"/>
            <a:ext cx="493514" cy="209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75" b="1" i="0" u="none">
                <a:solidFill>
                  <a:srgbClr val="FFFFFF"/>
                </a:solidFill>
                <a:latin typeface="Noto Sans KR"/>
              </a:rPr>
              <a:t>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66775" y="3239244"/>
            <a:ext cx="1588948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 dirty="0" err="1">
                <a:solidFill>
                  <a:srgbClr val="111827"/>
                </a:solidFill>
                <a:latin typeface="Noto Sans KR"/>
              </a:rPr>
              <a:t>당도</a:t>
            </a:r>
            <a:r>
              <a:rPr sz="1275" b="1" i="0" u="none" dirty="0">
                <a:solidFill>
                  <a:srgbClr val="111827"/>
                </a:solidFill>
                <a:latin typeface="Noto Sans KR"/>
              </a:rPr>
              <a:t> </a:t>
            </a:r>
            <a:r>
              <a:rPr sz="1275" b="1" i="0" u="none" dirty="0" err="1">
                <a:solidFill>
                  <a:srgbClr val="111827"/>
                </a:solidFill>
                <a:latin typeface="Noto Sans KR"/>
              </a:rPr>
              <a:t>측정</a:t>
            </a:r>
            <a:r>
              <a:rPr sz="1275" b="1" i="0" u="none" dirty="0">
                <a:solidFill>
                  <a:srgbClr val="111827"/>
                </a:solidFill>
                <a:latin typeface="Noto Sans KR"/>
              </a:rPr>
              <a:t> </a:t>
            </a:r>
            <a:r>
              <a:rPr sz="1275" b="1" i="0" u="none" dirty="0" err="1">
                <a:solidFill>
                  <a:srgbClr val="111827"/>
                </a:solidFill>
                <a:latin typeface="Noto Sans KR"/>
              </a:rPr>
              <a:t>검증</a:t>
            </a:r>
            <a:r>
              <a:rPr sz="1275" b="1" i="0" u="none" dirty="0">
                <a:solidFill>
                  <a:srgbClr val="111827"/>
                </a:solidFill>
                <a:latin typeface="Noto Sans KR"/>
              </a:rPr>
              <a:t> </a:t>
            </a:r>
            <a:r>
              <a:rPr sz="1275" b="1" i="0" u="none" dirty="0" err="1">
                <a:solidFill>
                  <a:srgbClr val="111827"/>
                </a:solidFill>
                <a:latin typeface="Noto Sans KR"/>
              </a:rPr>
              <a:t>결과</a:t>
            </a:r>
            <a:endParaRPr sz="1275" b="1" i="0" u="none" dirty="0">
              <a:solidFill>
                <a:srgbClr val="111827"/>
              </a:solidFill>
              <a:latin typeface="Noto Sans KR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094636" y="3051720"/>
            <a:ext cx="5097363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11827"/>
                </a:solidFill>
                <a:latin typeface="Noto Sans KR"/>
              </a:rPr>
              <a:t>보관 및 취식 안내 재정립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094636" y="3223170"/>
            <a:ext cx="4497288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B7280"/>
                </a:solidFill>
                <a:latin typeface="Noto Sans KR"/>
              </a:rPr>
              <a:t>기본 </a:t>
            </a:r>
            <a:r>
              <a:rPr sz="900" b="1" i="0" u="none">
                <a:solidFill>
                  <a:srgbClr val="6B7280"/>
                </a:solidFill>
                <a:latin typeface="Noto Sans KR"/>
              </a:rPr>
              <a:t>냉장 보관</a:t>
            </a:r>
            <a:r>
              <a:rPr sz="900" b="0" i="0" u="none">
                <a:solidFill>
                  <a:srgbClr val="6B7280"/>
                </a:solidFill>
                <a:latin typeface="Noto Sans KR"/>
              </a:rPr>
              <a:t>을 권장하며, 섭취 직전 잠시 상온에 두면 본연의 향과 풍미를 최적으로 체감 가능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073949" y="3775620"/>
            <a:ext cx="511805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11827"/>
                </a:solidFill>
                <a:latin typeface="Noto Sans KR"/>
              </a:rPr>
              <a:t>과피 색상 차이 명확화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073949" y="3947070"/>
            <a:ext cx="4517975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녹색→황록색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변화를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'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후숙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과정'으로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단정하지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않고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,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수확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시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숙도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및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개체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특성에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따른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자연스러운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차이로</a:t>
            </a:r>
            <a:r>
              <a:rPr sz="900" b="0" i="0" u="none" dirty="0">
                <a:solidFill>
                  <a:srgbClr val="6B7280"/>
                </a:solidFill>
                <a:latin typeface="Noto Sans KR"/>
              </a:rPr>
              <a:t> </a:t>
            </a:r>
            <a:r>
              <a:rPr sz="900" b="0" i="0" u="none" dirty="0" err="1">
                <a:solidFill>
                  <a:srgbClr val="6B7280"/>
                </a:solidFill>
                <a:latin typeface="Noto Sans KR"/>
              </a:rPr>
              <a:t>설명</a:t>
            </a:r>
            <a:endParaRPr sz="900" b="0" i="0" u="none" dirty="0">
              <a:solidFill>
                <a:srgbClr val="6B7280"/>
              </a:solidFill>
              <a:latin typeface="Noto Sans KR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023589" y="5428209"/>
            <a:ext cx="85501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12" b="1" i="0" u="none" dirty="0" err="1">
                <a:solidFill>
                  <a:srgbClr val="5F0080"/>
                </a:solidFill>
                <a:latin typeface="Noto Sans KR"/>
              </a:rPr>
              <a:t>기대</a:t>
            </a:r>
            <a:r>
              <a:rPr sz="1012" b="1" i="0" u="none" dirty="0">
                <a:solidFill>
                  <a:srgbClr val="5F0080"/>
                </a:solidFill>
                <a:latin typeface="Noto Sans KR"/>
              </a:rPr>
              <a:t> </a:t>
            </a:r>
            <a:r>
              <a:rPr sz="1012" b="1" i="0" u="none" dirty="0" err="1">
                <a:solidFill>
                  <a:srgbClr val="5F0080"/>
                </a:solidFill>
                <a:latin typeface="Noto Sans KR"/>
              </a:rPr>
              <a:t>효과</a:t>
            </a:r>
            <a:endParaRPr sz="1012" b="1" i="0" u="none" dirty="0">
              <a:solidFill>
                <a:srgbClr val="5F0080"/>
              </a:solidFill>
              <a:latin typeface="Noto Sans KR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511605" y="5418650"/>
            <a:ext cx="112171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12" b="1" i="0" u="none" dirty="0" err="1">
                <a:solidFill>
                  <a:srgbClr val="5F0080"/>
                </a:solidFill>
                <a:latin typeface="Noto Sans KR"/>
              </a:rPr>
              <a:t>사후</a:t>
            </a:r>
            <a:r>
              <a:rPr sz="1012" b="1" i="0" u="none" dirty="0">
                <a:solidFill>
                  <a:srgbClr val="5F0080"/>
                </a:solidFill>
                <a:latin typeface="Noto Sans KR"/>
              </a:rPr>
              <a:t> </a:t>
            </a:r>
            <a:r>
              <a:rPr sz="1012" b="1" i="0" u="none" dirty="0" err="1">
                <a:solidFill>
                  <a:srgbClr val="5F0080"/>
                </a:solidFill>
                <a:latin typeface="Noto Sans KR"/>
              </a:rPr>
              <a:t>모니터링</a:t>
            </a:r>
            <a:endParaRPr sz="1012" b="1" i="0" u="none" dirty="0">
              <a:solidFill>
                <a:srgbClr val="5F0080"/>
              </a:solidFill>
              <a:latin typeface="Noto Sans KR"/>
            </a:endParaRPr>
          </a:p>
        </p:txBody>
      </p:sp>
      <p:pic>
        <p:nvPicPr>
          <p:cNvPr id="75" name="Google Shape;165;p15">
            <a:extLst>
              <a:ext uri="{FF2B5EF4-FFF2-40B4-BE49-F238E27FC236}">
                <a16:creationId xmlns:a16="http://schemas.microsoft.com/office/drawing/2014/main" id="{9317D1F1-C9F1-24C6-61C5-45645AFEE28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020898" y="77986"/>
            <a:ext cx="1123001" cy="6463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" name="Google Shape;164;p15">
            <a:extLst>
              <a:ext uri="{FF2B5EF4-FFF2-40B4-BE49-F238E27FC236}">
                <a16:creationId xmlns:a16="http://schemas.microsoft.com/office/drawing/2014/main" id="{416ACA1B-0371-B1CD-6003-B1FB97739018}"/>
              </a:ext>
            </a:extLst>
          </p:cNvPr>
          <p:cNvCxnSpPr/>
          <p:nvPr/>
        </p:nvCxnSpPr>
        <p:spPr>
          <a:xfrm>
            <a:off x="0" y="727786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372</Words>
  <Application>Microsoft Office PowerPoint</Application>
  <PresentationFormat>와이드스크린</PresentationFormat>
  <Paragraphs>48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Calibri</vt:lpstr>
      <vt:lpstr>Noto Sans KR</vt:lpstr>
      <vt:lpstr>Arial</vt:lpstr>
      <vt:lpstr>Office Theme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김제은 김포QC_품질관리</cp:lastModifiedBy>
  <cp:revision>3</cp:revision>
  <dcterms:created xsi:type="dcterms:W3CDTF">2013-01-27T09:14:16Z</dcterms:created>
  <dcterms:modified xsi:type="dcterms:W3CDTF">2026-09-28T05:58:43Z</dcterms:modified>
  <cp:category/>
</cp:coreProperties>
</file>